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7" r:id="rId2"/>
    <p:sldId id="337" r:id="rId3"/>
    <p:sldId id="339" r:id="rId4"/>
    <p:sldId id="347" r:id="rId5"/>
    <p:sldId id="355" r:id="rId6"/>
    <p:sldId id="356" r:id="rId7"/>
    <p:sldId id="357" r:id="rId8"/>
    <p:sldId id="358" r:id="rId9"/>
    <p:sldId id="359" r:id="rId10"/>
    <p:sldId id="360" r:id="rId11"/>
    <p:sldId id="344" r:id="rId12"/>
    <p:sldId id="346" r:id="rId13"/>
    <p:sldId id="257" r:id="rId14"/>
    <p:sldId id="361" r:id="rId15"/>
    <p:sldId id="329" r:id="rId16"/>
    <p:sldId id="362" r:id="rId17"/>
    <p:sldId id="363" r:id="rId18"/>
    <p:sldId id="327" r:id="rId19"/>
    <p:sldId id="338" r:id="rId20"/>
    <p:sldId id="328" r:id="rId21"/>
    <p:sldId id="364" r:id="rId22"/>
    <p:sldId id="332" r:id="rId23"/>
    <p:sldId id="33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014F7-2040-4FBE-94AD-26CAA7907CB8}">
          <p14:sldIdLst>
            <p14:sldId id="317"/>
            <p14:sldId id="337"/>
          </p14:sldIdLst>
        </p14:section>
        <p14:section name="Раздел без заголовка" id="{A5C7DF4C-51AB-47A7-967D-6D87F94EA1BE}">
          <p14:sldIdLst>
            <p14:sldId id="339"/>
            <p14:sldId id="347"/>
            <p14:sldId id="355"/>
            <p14:sldId id="356"/>
            <p14:sldId id="357"/>
            <p14:sldId id="358"/>
            <p14:sldId id="359"/>
            <p14:sldId id="360"/>
            <p14:sldId id="344"/>
            <p14:sldId id="346"/>
            <p14:sldId id="257"/>
            <p14:sldId id="361"/>
            <p14:sldId id="329"/>
            <p14:sldId id="362"/>
            <p14:sldId id="363"/>
            <p14:sldId id="327"/>
            <p14:sldId id="338"/>
            <p14:sldId id="328"/>
            <p14:sldId id="364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7027069882217"/>
          <c:y val="3.2465117871294018E-2"/>
          <c:w val="0.79327861216682938"/>
          <c:h val="0.81262690020065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133600</c:v>
                </c:pt>
                <c:pt idx="1">
                  <c:v>464908</c:v>
                </c:pt>
                <c:pt idx="2">
                  <c:v>592810</c:v>
                </c:pt>
                <c:pt idx="3">
                  <c:v>705128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Астраханская область</c:v>
                </c:pt>
                <c:pt idx="1">
                  <c:v>Волгоградская область</c:v>
                </c:pt>
                <c:pt idx="2">
                  <c:v>Город Севастополь</c:v>
                </c:pt>
                <c:pt idx="3">
                  <c:v>Краснодарский край</c:v>
                </c:pt>
                <c:pt idx="4">
                  <c:v>Республика Адыгея</c:v>
                </c:pt>
                <c:pt idx="5">
                  <c:v>Республика Калмыкия</c:v>
                </c:pt>
                <c:pt idx="6">
                  <c:v>Республика Крым</c:v>
                </c:pt>
                <c:pt idx="7">
                  <c:v>Ростовская область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1313</c:v>
                </c:pt>
                <c:pt idx="1">
                  <c:v>12133</c:v>
                </c:pt>
                <c:pt idx="2" formatCode="General">
                  <c:v>258</c:v>
                </c:pt>
                <c:pt idx="3">
                  <c:v>84457</c:v>
                </c:pt>
                <c:pt idx="4" formatCode="General">
                  <c:v>481</c:v>
                </c:pt>
                <c:pt idx="5">
                  <c:v>4000</c:v>
                </c:pt>
                <c:pt idx="6">
                  <c:v>9623</c:v>
                </c:pt>
                <c:pt idx="7">
                  <c:v>25872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Донецкая Народная Республика</c:v>
                </c:pt>
                <c:pt idx="1">
                  <c:v>Запорожская область</c:v>
                </c:pt>
                <c:pt idx="2">
                  <c:v>Луганская народная республика</c:v>
                </c:pt>
                <c:pt idx="3">
                  <c:v>Херсонская область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2710</c:v>
                </c:pt>
                <c:pt idx="1">
                  <c:v>286</c:v>
                </c:pt>
                <c:pt idx="2">
                  <c:v>3937</c:v>
                </c:pt>
                <c:pt idx="3">
                  <c:v>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6506226990645"/>
          <c:y val="2.8318151095132561E-2"/>
          <c:w val="0.84303493773009353"/>
          <c:h val="0.48379961257658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  <c:pt idx="8">
                  <c:v>ДНР, ЛНР, Запорожская, Херсонская области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19536</c:v>
                </c:pt>
                <c:pt idx="1">
                  <c:v>126920</c:v>
                </c:pt>
                <c:pt idx="2">
                  <c:v>39499</c:v>
                </c:pt>
                <c:pt idx="3">
                  <c:v>205843</c:v>
                </c:pt>
                <c:pt idx="4">
                  <c:v>43347</c:v>
                </c:pt>
                <c:pt idx="5">
                  <c:v>26455</c:v>
                </c:pt>
                <c:pt idx="6">
                  <c:v>97376</c:v>
                </c:pt>
                <c:pt idx="7">
                  <c:v>138137</c:v>
                </c:pt>
                <c:pt idx="8">
                  <c:v>7956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6166371992569E-2"/>
          <c:y val="3.4648895268365204E-2"/>
          <c:w val="0.8867927114614805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Белгородская область</c:v>
                </c:pt>
                <c:pt idx="1">
                  <c:v>Брянская область</c:v>
                </c:pt>
                <c:pt idx="2">
                  <c:v>Владимирская область</c:v>
                </c:pt>
                <c:pt idx="3">
                  <c:v>Воронежская область</c:v>
                </c:pt>
                <c:pt idx="4">
                  <c:v>Город Москва</c:v>
                </c:pt>
                <c:pt idx="5">
                  <c:v>Ивановская область</c:v>
                </c:pt>
                <c:pt idx="6">
                  <c:v>Калужская область</c:v>
                </c:pt>
                <c:pt idx="7">
                  <c:v>Костромская область</c:v>
                </c:pt>
                <c:pt idx="8">
                  <c:v>Курская область</c:v>
                </c:pt>
                <c:pt idx="9">
                  <c:v>Липецкая область</c:v>
                </c:pt>
                <c:pt idx="10">
                  <c:v>Московская область</c:v>
                </c:pt>
                <c:pt idx="11">
                  <c:v>Орловская область</c:v>
                </c:pt>
                <c:pt idx="12">
                  <c:v>Рязанская область</c:v>
                </c:pt>
                <c:pt idx="13">
                  <c:v>Смоленская область</c:v>
                </c:pt>
                <c:pt idx="14">
                  <c:v>Тамбовская область</c:v>
                </c:pt>
                <c:pt idx="15">
                  <c:v>Тверская область</c:v>
                </c:pt>
                <c:pt idx="16">
                  <c:v>Тульская область</c:v>
                </c:pt>
                <c:pt idx="17">
                  <c:v>Ярославская область</c:v>
                </c:pt>
              </c:strCache>
            </c:strRef>
          </c:cat>
          <c:val>
            <c:numRef>
              <c:f>Лист1!$B$2:$B$19</c:f>
              <c:numCache>
                <c:formatCode>#,##0</c:formatCode>
                <c:ptCount val="18"/>
                <c:pt idx="0">
                  <c:v>31149</c:v>
                </c:pt>
                <c:pt idx="1">
                  <c:v>1894</c:v>
                </c:pt>
                <c:pt idx="2">
                  <c:v>1001</c:v>
                </c:pt>
                <c:pt idx="3">
                  <c:v>2075</c:v>
                </c:pt>
                <c:pt idx="4">
                  <c:v>8596</c:v>
                </c:pt>
                <c:pt idx="5">
                  <c:v>1250</c:v>
                </c:pt>
                <c:pt idx="6">
                  <c:v>5828</c:v>
                </c:pt>
                <c:pt idx="7">
                  <c:v>1971</c:v>
                </c:pt>
                <c:pt idx="8">
                  <c:v>3259</c:v>
                </c:pt>
                <c:pt idx="9" formatCode="General">
                  <c:v>783</c:v>
                </c:pt>
                <c:pt idx="10">
                  <c:v>17766</c:v>
                </c:pt>
                <c:pt idx="11">
                  <c:v>2884</c:v>
                </c:pt>
                <c:pt idx="12">
                  <c:v>1165</c:v>
                </c:pt>
                <c:pt idx="13">
                  <c:v>8421</c:v>
                </c:pt>
                <c:pt idx="14">
                  <c:v>2987</c:v>
                </c:pt>
                <c:pt idx="15">
                  <c:v>1183</c:v>
                </c:pt>
                <c:pt idx="16">
                  <c:v>3405</c:v>
                </c:pt>
                <c:pt idx="17">
                  <c:v>1759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6166371992569E-2"/>
          <c:y val="3.4648895268365204E-2"/>
          <c:w val="0.8867927114614805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Курганская область</c:v>
                </c:pt>
                <c:pt idx="1">
                  <c:v>Свердловская область</c:v>
                </c:pt>
                <c:pt idx="2">
                  <c:v>Тюменская область</c:v>
                </c:pt>
                <c:pt idx="3">
                  <c:v>Ханты-Мансийский АО – Югра</c:v>
                </c:pt>
                <c:pt idx="4">
                  <c:v>Челябинская область</c:v>
                </c:pt>
                <c:pt idx="5">
                  <c:v>Ямало-Ненецкий АО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1405</c:v>
                </c:pt>
                <c:pt idx="1">
                  <c:v>4283</c:v>
                </c:pt>
                <c:pt idx="2">
                  <c:v>1709</c:v>
                </c:pt>
                <c:pt idx="3">
                  <c:v>6036</c:v>
                </c:pt>
                <c:pt idx="4">
                  <c:v>12463</c:v>
                </c:pt>
                <c:pt idx="5" formatCode="General">
                  <c:v>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85044205465656E-2"/>
          <c:y val="3.4648895268365204E-2"/>
          <c:w val="0.9047538336280074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Алтайский край</c:v>
                </c:pt>
                <c:pt idx="1">
                  <c:v>Иркутская область</c:v>
                </c:pt>
                <c:pt idx="2">
                  <c:v>Кемеровская область – Кузбасс</c:v>
                </c:pt>
                <c:pt idx="3">
                  <c:v>Красноярский край</c:v>
                </c:pt>
                <c:pt idx="4">
                  <c:v>Новосибирская область</c:v>
                </c:pt>
                <c:pt idx="5">
                  <c:v>Омская область</c:v>
                </c:pt>
                <c:pt idx="6">
                  <c:v>Республика Алтай</c:v>
                </c:pt>
                <c:pt idx="7">
                  <c:v>Республика Тыва</c:v>
                </c:pt>
                <c:pt idx="8">
                  <c:v>Республика Хакасия</c:v>
                </c:pt>
                <c:pt idx="9">
                  <c:v>Томская область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2112</c:v>
                </c:pt>
                <c:pt idx="1">
                  <c:v>1190</c:v>
                </c:pt>
                <c:pt idx="2">
                  <c:v>10807</c:v>
                </c:pt>
                <c:pt idx="3">
                  <c:v>7188</c:v>
                </c:pt>
                <c:pt idx="4">
                  <c:v>1621</c:v>
                </c:pt>
                <c:pt idx="5">
                  <c:v>11247</c:v>
                </c:pt>
                <c:pt idx="6">
                  <c:v>222</c:v>
                </c:pt>
                <c:pt idx="7">
                  <c:v>5387</c:v>
                </c:pt>
                <c:pt idx="8">
                  <c:v>565</c:v>
                </c:pt>
                <c:pt idx="9">
                  <c:v>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6498070775271"/>
          <c:y val="2.1930321776377694E-2"/>
          <c:w val="0.9047538336280074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Кабардино-Балкарская Республика</c:v>
                </c:pt>
                <c:pt idx="1">
                  <c:v>Карачаево-Черкесская Республика</c:v>
                </c:pt>
                <c:pt idx="2">
                  <c:v>Республика Дагестан</c:v>
                </c:pt>
                <c:pt idx="3">
                  <c:v>Республика Ингушетия</c:v>
                </c:pt>
                <c:pt idx="4">
                  <c:v>Республика Северная Осетия – Алания</c:v>
                </c:pt>
                <c:pt idx="5">
                  <c:v>Ставропольский край</c:v>
                </c:pt>
                <c:pt idx="6">
                  <c:v>Чеченская Республика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2494</c:v>
                </c:pt>
                <c:pt idx="1">
                  <c:v>18615</c:v>
                </c:pt>
                <c:pt idx="2">
                  <c:v>178235</c:v>
                </c:pt>
                <c:pt idx="3" formatCode="General">
                  <c:v>395</c:v>
                </c:pt>
                <c:pt idx="4">
                  <c:v>1749</c:v>
                </c:pt>
                <c:pt idx="5" formatCode="General">
                  <c:v>803</c:v>
                </c:pt>
                <c:pt idx="6">
                  <c:v>3542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6498070775271"/>
          <c:y val="2.1930321776377694E-2"/>
          <c:w val="0.9047538336280074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Архангельская область</c:v>
                </c:pt>
                <c:pt idx="1">
                  <c:v>Вологодская область</c:v>
                </c:pt>
                <c:pt idx="2">
                  <c:v>Город Санкт-Петербург</c:v>
                </c:pt>
                <c:pt idx="3">
                  <c:v>Калининградская область</c:v>
                </c:pt>
                <c:pt idx="4">
                  <c:v>Ленинградская область</c:v>
                </c:pt>
                <c:pt idx="5">
                  <c:v>Мурманская область</c:v>
                </c:pt>
                <c:pt idx="6">
                  <c:v>Ненецкий АО</c:v>
                </c:pt>
                <c:pt idx="7">
                  <c:v>Новгородская область</c:v>
                </c:pt>
                <c:pt idx="8">
                  <c:v>Псковская область</c:v>
                </c:pt>
                <c:pt idx="9">
                  <c:v>Республика Карелия</c:v>
                </c:pt>
                <c:pt idx="10">
                  <c:v>Республика Коми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520</c:v>
                </c:pt>
                <c:pt idx="1">
                  <c:v>663</c:v>
                </c:pt>
                <c:pt idx="2" formatCode="#,##0">
                  <c:v>4658</c:v>
                </c:pt>
                <c:pt idx="3" formatCode="#,##0">
                  <c:v>16795</c:v>
                </c:pt>
                <c:pt idx="4" formatCode="#,##0">
                  <c:v>5701</c:v>
                </c:pt>
                <c:pt idx="5" formatCode="#,##0">
                  <c:v>2384</c:v>
                </c:pt>
                <c:pt idx="6">
                  <c:v>80</c:v>
                </c:pt>
                <c:pt idx="7">
                  <c:v>201</c:v>
                </c:pt>
                <c:pt idx="8" formatCode="#,##0">
                  <c:v>4887</c:v>
                </c:pt>
                <c:pt idx="9" formatCode="#,##0">
                  <c:v>2445</c:v>
                </c:pt>
                <c:pt idx="10" formatCode="#,##0">
                  <c:v>1165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6131576473117E-2"/>
          <c:y val="2.4474024389901938E-2"/>
          <c:w val="0.9047538336280074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Кировская область</c:v>
                </c:pt>
                <c:pt idx="1">
                  <c:v>Нижегородская область</c:v>
                </c:pt>
                <c:pt idx="2">
                  <c:v>Оренбургская область</c:v>
                </c:pt>
                <c:pt idx="3">
                  <c:v>Пензенская область</c:v>
                </c:pt>
                <c:pt idx="4">
                  <c:v>Пермский край</c:v>
                </c:pt>
                <c:pt idx="5">
                  <c:v>Республика Башкортостан</c:v>
                </c:pt>
                <c:pt idx="6">
                  <c:v>Республика Марий Эл</c:v>
                </c:pt>
                <c:pt idx="7">
                  <c:v>Республика Мордовия</c:v>
                </c:pt>
                <c:pt idx="8">
                  <c:v>Республика Татарстан</c:v>
                </c:pt>
                <c:pt idx="9">
                  <c:v>Самарская область</c:v>
                </c:pt>
                <c:pt idx="10">
                  <c:v>Саратовская область</c:v>
                </c:pt>
                <c:pt idx="11">
                  <c:v>Удмуртская Республика</c:v>
                </c:pt>
                <c:pt idx="12">
                  <c:v>Ульяновская область</c:v>
                </c:pt>
              </c:strCache>
            </c:strRef>
          </c:cat>
          <c:val>
            <c:numRef>
              <c:f>Лист1!$B$2:$B$14</c:f>
              <c:numCache>
                <c:formatCode>#,##0</c:formatCode>
                <c:ptCount val="13"/>
                <c:pt idx="0" formatCode="General">
                  <c:v>904</c:v>
                </c:pt>
                <c:pt idx="1">
                  <c:v>3913</c:v>
                </c:pt>
                <c:pt idx="2">
                  <c:v>5625</c:v>
                </c:pt>
                <c:pt idx="3">
                  <c:v>98408</c:v>
                </c:pt>
                <c:pt idx="4" formatCode="General">
                  <c:v>380</c:v>
                </c:pt>
                <c:pt idx="5">
                  <c:v>1432</c:v>
                </c:pt>
                <c:pt idx="6">
                  <c:v>1337</c:v>
                </c:pt>
                <c:pt idx="7">
                  <c:v>1533</c:v>
                </c:pt>
                <c:pt idx="8" formatCode="General">
                  <c:v>110</c:v>
                </c:pt>
                <c:pt idx="9">
                  <c:v>5166</c:v>
                </c:pt>
                <c:pt idx="10">
                  <c:v>1431</c:v>
                </c:pt>
                <c:pt idx="11">
                  <c:v>2754</c:v>
                </c:pt>
                <c:pt idx="12">
                  <c:v>3361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6131576473117E-2"/>
          <c:y val="2.4474024389901938E-2"/>
          <c:w val="0.9047538336280074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Амурская область</c:v>
                </c:pt>
                <c:pt idx="1">
                  <c:v>Еврейская АО</c:v>
                </c:pt>
                <c:pt idx="2">
                  <c:v>Забайкальский край</c:v>
                </c:pt>
                <c:pt idx="3">
                  <c:v>Камчатский край</c:v>
                </c:pt>
                <c:pt idx="4">
                  <c:v>Магаданская область</c:v>
                </c:pt>
                <c:pt idx="5">
                  <c:v>Приморский край</c:v>
                </c:pt>
                <c:pt idx="6">
                  <c:v>Республика Бурятия</c:v>
                </c:pt>
                <c:pt idx="7">
                  <c:v>Республика Саха (Якутия)</c:v>
                </c:pt>
                <c:pt idx="8">
                  <c:v>Сахалинская область</c:v>
                </c:pt>
                <c:pt idx="9">
                  <c:v>Хабаровский край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659</c:v>
                </c:pt>
                <c:pt idx="1">
                  <c:v>650</c:v>
                </c:pt>
                <c:pt idx="2">
                  <c:v>644</c:v>
                </c:pt>
                <c:pt idx="3">
                  <c:v>86</c:v>
                </c:pt>
                <c:pt idx="4">
                  <c:v>90</c:v>
                </c:pt>
                <c:pt idx="5" formatCode="#,##0">
                  <c:v>8247</c:v>
                </c:pt>
                <c:pt idx="6" formatCode="#,##0">
                  <c:v>1037</c:v>
                </c:pt>
                <c:pt idx="7">
                  <c:v>42</c:v>
                </c:pt>
                <c:pt idx="8" formatCode="#,##0">
                  <c:v>4813</c:v>
                </c:pt>
                <c:pt idx="9" formatCode="#,##0">
                  <c:v>3216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7C630-0127-48ED-862F-28D56EC45B96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2E37-3EF5-4439-9A2F-3EA403718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7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96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75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0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72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072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30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67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8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20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4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6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7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9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9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5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2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2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7754A-DAF2-1504-34C2-22802A121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2F997B-2B4F-80B2-9F37-47E2F3A09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BBC53-1BE7-769D-4116-DB9D085A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24FAF-6F01-F1C4-47DD-65A01894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274CFD-2759-E6FB-465E-F670AF58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4C0D3-C566-1161-679C-BD2BE1F7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F19B6-6AF5-B9AD-2E4D-C1E5D7ADA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07EF4-515D-FA00-9230-9C2C9A94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A1640-F016-C8F6-71D6-4CDACB92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D07F2-A08A-DA91-BF59-39A8F60F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4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805C89-D477-7886-156B-19F5386B4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F0159-EDA2-4B62-0BD7-77D150ACE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3369C-49E3-6C14-B87F-ABB01CFC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E7BC2-7BAD-23C0-8CB6-E8840B2A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F7161-A9E7-6A2B-8016-48893A4D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2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55970-D382-EA3A-A2A7-65462DDA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D92B0-15D0-B770-79C0-B3B3BC983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259AB1-24A9-DD16-4C8F-8188ABA2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5A25A-68F9-D049-CEAA-0EA5CD14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A615FF-6898-778A-B2E2-A5D0AE70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8A4A0-8789-B909-2445-F42B5FDC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32006-CD67-579B-9F83-9A0D558AC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62629-DC09-566B-01D5-C4B15828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F6B8E-E5BB-3032-8DA1-21037563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ACE76-D989-E07C-F46B-FD92E9E2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2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50ED9-05D4-1822-8C77-1DE93DF7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6775D0-2A35-C1F0-934B-BD975C061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2D96BE-4EDB-C6AF-2DE5-B53D53832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F20F4-F36D-EAAC-7797-EFF31925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16E03-50BF-B95D-8AC5-CFC49976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93965-6A19-9A34-1934-5EB6BADD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8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D008F-862B-B771-69E0-E7B590D5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73ED13-90E6-7858-C07E-FFD48D235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7A045-E496-30AC-524A-D0672A46E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21E441-03C7-3BCA-08DA-69FC51A95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957680-B2C8-75CF-3687-799326032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B34E90-41D2-8F39-B649-12E93870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BF81D8-22B9-98DA-B8EB-832B535A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1C2923-FC50-9145-19E6-4DA22FF9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2A327-9DF9-653C-1857-64D1AFA2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93BE2B-2024-0D84-83DC-CF3204EC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9A3E22-F9D8-ADEF-C99E-064482FC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2B706D-0EF9-CEED-9885-E1331498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0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8E51EB-26AA-C74A-3105-B4535EAC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D2DDBB-873E-0703-7B39-01780766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AEF69-0CCC-1AE6-7438-FC49306A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1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70A64-F0D4-FAC2-2022-60129A90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63F76-8DC5-7986-7691-D8FD9BBB1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E18856-6935-DABB-D7A5-CF8DC5170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1D13F2-6523-B269-CE5B-C2A811D7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3E3E8C-8CA6-862D-4E42-ED8DC91B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0FEB73-1F2D-544E-4352-BEFCEE96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4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E5813-1E35-33E4-C2E6-1F39EC59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8132B-02BB-AFD4-27A8-0C886A15F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2E66B2-23CE-2829-7651-79F53557B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F4B88F-7380-0605-9965-6D83C353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FAB72F-124B-942E-6545-50A8DD47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3060B-4551-949B-026B-A74BF6A8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0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DD391-B2D7-6EBA-CE2E-506E28BA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2F747-01D9-3A03-A791-1E1A0CD27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C97B5-9ECB-770F-92DF-F1B85A331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3594-E7BF-427F-8391-EE924CC95E1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7E7D3-E4CE-499C-C8F4-4970830FA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0B7F4-CE8C-E5E1-9B06-56EDA672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chart" Target="../charts/char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chart" Target="../charts/chart1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chart" Target="../charts/chart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ul.kudryavtceva@mpgu.s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4375" y="2726070"/>
            <a:ext cx="10403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</a:t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5400" dirty="0">
                <a:solidFill>
                  <a:srgbClr val="227A4B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«Без срока давности» </a:t>
            </a:r>
            <a:endParaRPr lang="ru-RU" sz="2800" dirty="0">
              <a:solidFill>
                <a:srgbClr val="227A4B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0" y="260807"/>
            <a:ext cx="2249598" cy="19016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29" r="88848" b="72143"/>
          <a:stretch/>
        </p:blipFill>
        <p:spPr>
          <a:xfrm>
            <a:off x="10248665" y="260807"/>
            <a:ext cx="1529356" cy="1506461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83AA74B-7C4F-6E44-A449-42CF159CE4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82" y="5190960"/>
            <a:ext cx="2400635" cy="4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9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Дальневосточный федеральный округ 2022/23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48" y="1758189"/>
            <a:ext cx="2065667" cy="156831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812849"/>
              </p:ext>
            </p:extLst>
          </p:nvPr>
        </p:nvGraphicFramePr>
        <p:xfrm>
          <a:off x="432785" y="1711559"/>
          <a:ext cx="8817093" cy="499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6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Южный федеральный округ 2022/23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36" y="1758189"/>
            <a:ext cx="2065667" cy="156831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699728"/>
              </p:ext>
            </p:extLst>
          </p:nvPr>
        </p:nvGraphicFramePr>
        <p:xfrm>
          <a:off x="654517" y="1636295"/>
          <a:ext cx="7495569" cy="506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1658" y="4170288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15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Новые регионы 2022/23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94" y="1693151"/>
            <a:ext cx="2065667" cy="156831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576038"/>
              </p:ext>
            </p:extLst>
          </p:nvPr>
        </p:nvGraphicFramePr>
        <p:xfrm>
          <a:off x="539015" y="1827531"/>
          <a:ext cx="7286324" cy="440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7006" y="4150536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88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487858" y="898497"/>
            <a:ext cx="666036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800" spc="55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  <a:r>
              <a:rPr lang="en-US" sz="2800" spc="55" dirty="0"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2800" spc="55" dirty="0">
                <a:latin typeface="Montserrat" panose="00000500000000000000" pitchFamily="2" charset="-52"/>
                <a:cs typeface="Arial" panose="020B0604020202020204" pitchFamily="34" charset="0"/>
              </a:rPr>
              <a:t>среди обучающихся образовательных организаций, реализующих образовательные программы основного общего и среднего общего образования, среднего профессионального образования, в 2023/24 учебном году</a:t>
            </a: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400" spc="55" dirty="0">
                <a:latin typeface="Montserrat" panose="00000500000000000000" pitchFamily="2" charset="-52"/>
                <a:cs typeface="Arial" panose="020B0604020202020204" pitchFamily="34" charset="0"/>
              </a:rPr>
              <a:t>Старт конкурса 1 ноября 2023 года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657D3A-C9FA-4883-C921-91005CB2CF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1700" y="444230"/>
            <a:ext cx="2692272" cy="2053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F37E2E-5EB9-EA38-0020-19860EF1789B}"/>
              </a:ext>
            </a:extLst>
          </p:cNvPr>
          <p:cNvSpPr txBox="1"/>
          <p:nvPr/>
        </p:nvSpPr>
        <p:spPr>
          <a:xfrm>
            <a:off x="8380675" y="5677231"/>
            <a:ext cx="3477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Montserrat" panose="00000500000000000000" pitchFamily="2" charset="-52"/>
              </a:rPr>
              <a:t>https://ec.memory45.su/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C8106B-1E12-A783-AFBD-0F9CEDD81E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3534" y="3209959"/>
            <a:ext cx="2300438" cy="23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1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491000" y="734741"/>
            <a:ext cx="11477810" cy="101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Участники Всероссийского конкурса сочинений </a:t>
            </a: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«Без срока давности»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21" y="4622496"/>
            <a:ext cx="2065667" cy="1568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7ED762-450B-2C81-ACEA-79C752AA9EE7}"/>
              </a:ext>
            </a:extLst>
          </p:cNvPr>
          <p:cNvSpPr txBox="1"/>
          <p:nvPr/>
        </p:nvSpPr>
        <p:spPr>
          <a:xfrm>
            <a:off x="6229904" y="2382751"/>
            <a:ext cx="61601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Количество победителей 2024 г. </a:t>
            </a:r>
            <a:r>
              <a:rPr lang="ru-RU" sz="1600" dirty="0">
                <a:latin typeface="Montserrat" panose="00000500000000000000" pitchFamily="2" charset="-52"/>
              </a:rPr>
              <a:t>– 58 обучающихся</a:t>
            </a:r>
            <a:endParaRPr lang="en-US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b="1" dirty="0">
                <a:latin typeface="Montserrat" panose="00000500000000000000" pitchFamily="2" charset="-52"/>
              </a:rPr>
              <a:t>Финальные мероприятия </a:t>
            </a:r>
            <a:r>
              <a:rPr lang="ru-RU" sz="1600" dirty="0">
                <a:latin typeface="Montserrat" panose="00000500000000000000" pitchFamily="2" charset="-52"/>
              </a:rPr>
              <a:t>– 58 обучающихся +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                                                         58 педагогов-наставников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1440" y="4622496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E3E8D-7182-79E9-251A-4DB8D35312A9}"/>
              </a:ext>
            </a:extLst>
          </p:cNvPr>
          <p:cNvSpPr txBox="1"/>
          <p:nvPr/>
        </p:nvSpPr>
        <p:spPr>
          <a:xfrm>
            <a:off x="97654" y="1833717"/>
            <a:ext cx="5864443" cy="487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fontAlgn="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5–7 классов общеобразовательных организаций (категория 1); </a:t>
            </a: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43510" fontAlgn="t">
              <a:lnSpc>
                <a:spcPct val="115000"/>
              </a:lnSpc>
            </a:pP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fontAlgn="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8–9 классов общеобразовательных организаций (категория 2); </a:t>
            </a: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43510" fontAlgn="t">
              <a:lnSpc>
                <a:spcPct val="115000"/>
              </a:lnSpc>
            </a:pP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fontAlgn="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10–11 классов общеобразовательных организаций (категория 3);</a:t>
            </a: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43510" fontAlgn="t">
              <a:lnSpc>
                <a:spcPct val="115000"/>
              </a:lnSpc>
            </a:pP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fontAlgn="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по образовательным программам среднего профессионального образования (категория 4)</a:t>
            </a: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2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2FA9-1A47-320E-3F81-6CA84116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5" y="217623"/>
            <a:ext cx="9938022" cy="1163679"/>
          </a:xfrm>
        </p:spPr>
        <p:txBody>
          <a:bodyPr anchor="b">
            <a:norm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Образовательно-просветительские мероприятия проекта </a:t>
            </a:r>
            <a:b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«Без срока давности»</a:t>
            </a:r>
            <a:endParaRPr lang="ru-RU" sz="2400" dirty="0">
              <a:latin typeface="Montserrat" panose="000005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C61D-2D98-4F1A-D40F-55E67EA4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593" y="4489704"/>
            <a:ext cx="6743700" cy="987552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0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https://vk.com/bezsrokadavnosti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https://t.me/bezsrokadavnosti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pic>
        <p:nvPicPr>
          <p:cNvPr id="7" name="Рисунок 6" descr="Изображение выглядит как шаблон, Графика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2EE878-C0CC-451C-814A-4CE2A176E4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644803" y="1750741"/>
            <a:ext cx="2015524" cy="201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CD3D27-F8C2-6B1D-BE1A-0B4A107A27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1677659" y="3975718"/>
            <a:ext cx="2015524" cy="201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55173-12AE-A5AD-A1C8-3D8AC56CA8EA}"/>
              </a:ext>
            </a:extLst>
          </p:cNvPr>
          <p:cNvSpPr txBox="1"/>
          <p:nvPr/>
        </p:nvSpPr>
        <p:spPr>
          <a:xfrm>
            <a:off x="2752825" y="2079346"/>
            <a:ext cx="3619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https://memory45.su/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E33958-C9CB-086D-9F45-3EAE651F5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35152"/>
            <a:ext cx="2780505" cy="2780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AB38D4-1C75-AF69-CF8C-1FD854A19937}"/>
              </a:ext>
            </a:extLst>
          </p:cNvPr>
          <p:cNvSpPr txBox="1"/>
          <p:nvPr/>
        </p:nvSpPr>
        <p:spPr>
          <a:xfrm>
            <a:off x="8572444" y="2042804"/>
            <a:ext cx="6097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https://ec.memory45.su/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96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89671" y="893477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Содержание регионального сайта мероприятий проекта «Без срока давности»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E3E8D-7182-79E9-251A-4DB8D35312A9}"/>
              </a:ext>
            </a:extLst>
          </p:cNvPr>
          <p:cNvSpPr txBox="1"/>
          <p:nvPr/>
        </p:nvSpPr>
        <p:spPr>
          <a:xfrm>
            <a:off x="-276154" y="2539740"/>
            <a:ext cx="7466274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Логотип </a:t>
            </a:r>
            <a:endParaRPr lang="ru-RU" sz="20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endParaRPr lang="ru-RU" sz="20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конкурсе в регионе                                          </a:t>
            </a: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endParaRPr lang="ru-RU" sz="2000" dirty="0">
              <a:solidFill>
                <a:srgbClr val="000000"/>
              </a:solidFill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Контакты Координатора, Организатора конкурса в регионе </a:t>
            </a:r>
            <a:r>
              <a:rPr kumimoji="0" lang="ru-RU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электронная почта / телефон</a:t>
            </a: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endParaRPr lang="ru-RU" sz="20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Ссылка на официальный сайт Конкурса </a:t>
            </a:r>
            <a:r>
              <a:rPr kumimoji="0" lang="ru-RU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https://ec.memory45.su/</a:t>
            </a: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endParaRPr lang="ru-RU" sz="20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43510" indent="450215" fontAlgn="t">
              <a:lnSpc>
                <a:spcPct val="115000"/>
              </a:lnSpc>
              <a:spcAft>
                <a:spcPts val="25"/>
              </a:spcAft>
            </a:pPr>
            <a:endParaRPr lang="ru-RU" sz="2800" dirty="0">
              <a:solidFill>
                <a:srgbClr val="000000"/>
              </a:solidFill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indent="450215" fontAlgn="t">
              <a:lnSpc>
                <a:spcPct val="115000"/>
              </a:lnSpc>
              <a:spcAft>
                <a:spcPts val="25"/>
              </a:spcAft>
            </a:pP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86CF431-0D4A-5C3E-522C-CC76B974E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17" y="1928781"/>
            <a:ext cx="4981578" cy="478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291068" y="1015166"/>
            <a:ext cx="9223791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800" spc="55" dirty="0">
                <a:latin typeface="Montserrat" panose="00000500000000000000" pitchFamily="2" charset="-52"/>
                <a:cs typeface="Arial" panose="020B0604020202020204" pitchFamily="34" charset="0"/>
              </a:rPr>
              <a:t>Этапы Всероссийского конкурса сочинений</a:t>
            </a:r>
          </a:p>
          <a:p>
            <a:pPr marL="12700" algn="ctr">
              <a:lnSpc>
                <a:spcPct val="100000"/>
              </a:lnSpc>
            </a:pPr>
            <a:r>
              <a:rPr lang="ru-RU" sz="2800" spc="55" dirty="0">
                <a:latin typeface="Montserrat" panose="00000500000000000000" pitchFamily="2" charset="-52"/>
                <a:cs typeface="Arial" panose="020B0604020202020204" pitchFamily="34" charset="0"/>
              </a:rPr>
              <a:t> «Без срока давности»</a:t>
            </a:r>
          </a:p>
          <a:p>
            <a:pPr marL="12700" algn="ctr">
              <a:lnSpc>
                <a:spcPct val="100000"/>
              </a:lnSpc>
            </a:pPr>
            <a:endParaRPr lang="ru-RU" sz="28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школьный этап Конкурса в субъектах Российской Федерации ‒ </a:t>
            </a: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с 1 ноября 2023 года по 19 января 2024 года;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муниципальный этап Конкурса в субъектах Российской Федерации ‒ </a:t>
            </a: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с 20 января по 5 февраля 2024 года;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региональный этап Конкурса в субъектах Российской Федерации ‒</a:t>
            </a: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 с 6 по 17 февраля 2024 года;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федеральный этап Конкурса ‒ с 18 февраля по 17 марта 2024 года. </a:t>
            </a:r>
          </a:p>
          <a:p>
            <a:pPr marL="12700" algn="ctr">
              <a:lnSpc>
                <a:spcPct val="100000"/>
              </a:lnSpc>
            </a:pPr>
            <a:endParaRPr lang="ru-RU" sz="20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0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0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657D3A-C9FA-4883-C921-91005CB2CF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0862" y="1219353"/>
            <a:ext cx="1990295" cy="15181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C8106B-1E12-A783-AFBD-0F9CEDD81E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40862" y="3745065"/>
            <a:ext cx="1728700" cy="1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5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1E605-BCAA-E61B-ACFC-ABC4AE40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307" y="636431"/>
            <a:ext cx="9431875" cy="65197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Montserrat" panose="00000500000000000000" pitchFamily="2" charset="-52"/>
              </a:rPr>
              <a:t>Тематические направления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355F0-9E77-E211-458B-7AB7566AD0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8743" y="355465"/>
            <a:ext cx="1591439" cy="12139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4A510-4E0A-0E89-3713-97431797A1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818" y="577412"/>
            <a:ext cx="1912266" cy="770015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318849F-6FE1-548F-D6E4-C9E53F42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54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Геноцид мирного населения на оккупированной территории в результате карательных операций, на принудительных работах в изгнании, в местах массового силового заключения и содержания граждан СССР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Преступления против детства в годы Великой Отечественной войны1941–1945 годов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Произведения литературы, музыкального, изобразительного, драматического и (или) кинематографического искусства, отражающие трагедию и подвиг мирного населения в годы Великой Отечественной войны 1941–1945г.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Деятельность поисковых отрядов, общественных организаций и движений молодежи по сохранению и увековечению памяти о трагедии и подвиге советского народа в период Великой Отечественной войны 1941–1945 годов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Трибуналы и судебные процессы по делу о геноциде советских граждан нацистами и их пособниками в период Великой Отечественной войны1941–1945 годов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Места памяти массового уничтожения мирных жителей и жертв преступлений нацистов</a:t>
            </a:r>
          </a:p>
          <a:p>
            <a:endParaRPr lang="ru-RU" sz="20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424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1E605-BCAA-E61B-ACFC-ABC4AE40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578" y="577412"/>
            <a:ext cx="9431875" cy="109600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</a:rPr>
              <a:t>Тематические направления</a:t>
            </a:r>
            <a:r>
              <a:rPr lang="en-US" sz="2800" dirty="0">
                <a:latin typeface="Montserrat" panose="00000500000000000000" pitchFamily="2" charset="-52"/>
              </a:rPr>
              <a:t> </a:t>
            </a:r>
            <a:br>
              <a:rPr lang="ru-RU" sz="2800" dirty="0">
                <a:latin typeface="Montserrat" panose="00000500000000000000" pitchFamily="2" charset="-52"/>
              </a:rPr>
            </a:br>
            <a:r>
              <a:rPr lang="ru-RU" sz="2800" dirty="0">
                <a:latin typeface="Montserrat" panose="00000500000000000000" pitchFamily="2" charset="-52"/>
              </a:rPr>
              <a:t>(новые)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355F0-9E77-E211-458B-7AB7566AD0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8743" y="355465"/>
            <a:ext cx="1591439" cy="12139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4A510-4E0A-0E89-3713-97431797A1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818" y="577412"/>
            <a:ext cx="1912266" cy="770015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318849F-6FE1-548F-D6E4-C9E53F42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8551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Учитель, который выиграл Великую Отечественную войну: подвиг и  жертвенность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Архивные свидетельства о фактах преступлений нацистов против мирных жителей в годы Великой Отечественной войны 1941–1945 годов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Личные архивы периода Великой Отечественной войны как свидетельства военных преступлений нацистов и их пособников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Чему нас учит история: нацизм в исторической ретроспективе и неонацизм в современном мире</a:t>
            </a:r>
          </a:p>
        </p:txBody>
      </p:sp>
    </p:spTree>
    <p:extLst>
      <p:ext uri="{BB962C8B-B14F-4D97-AF65-F5344CB8AC3E}">
        <p14:creationId xmlns:p14="http://schemas.microsoft.com/office/powerpoint/2010/main" val="130198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FAFBC57E-DE66-4C25-BF4B-63EC823508C4}"/>
              </a:ext>
            </a:extLst>
          </p:cNvPr>
          <p:cNvSpPr txBox="1"/>
          <p:nvPr/>
        </p:nvSpPr>
        <p:spPr>
          <a:xfrm>
            <a:off x="814164" y="1423961"/>
            <a:ext cx="10563669" cy="959878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5"/>
              </a:spcBef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Конкурс проводится в целях сохранения исторической памяти о трагедии мирного населения СССР – жертвах военных преступлений нацистов и их пособников в период Великой Отечественной войны 1941–1945 годов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77" y="4471943"/>
            <a:ext cx="2065667" cy="156831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355310"/>
              </p:ext>
            </p:extLst>
          </p:nvPr>
        </p:nvGraphicFramePr>
        <p:xfrm>
          <a:off x="519876" y="2480498"/>
          <a:ext cx="5072401" cy="403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A7ED762-450B-2C81-ACEA-79C752AA9EE7}"/>
              </a:ext>
            </a:extLst>
          </p:cNvPr>
          <p:cNvSpPr txBox="1"/>
          <p:nvPr/>
        </p:nvSpPr>
        <p:spPr>
          <a:xfrm>
            <a:off x="5804035" y="3163256"/>
            <a:ext cx="60095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Количество победителей 2023 г. </a:t>
            </a:r>
            <a:r>
              <a:rPr lang="ru-RU" sz="1600" dirty="0">
                <a:latin typeface="Montserrat" panose="00000500000000000000" pitchFamily="2" charset="-52"/>
              </a:rPr>
              <a:t>– 62 обучающихся</a:t>
            </a:r>
            <a:endParaRPr lang="en-US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b="1" dirty="0">
                <a:latin typeface="Montserrat" panose="00000500000000000000" pitchFamily="2" charset="-52"/>
              </a:rPr>
              <a:t>Финальные мероприятия </a:t>
            </a:r>
            <a:r>
              <a:rPr lang="ru-RU" sz="1600" dirty="0">
                <a:latin typeface="Montserrat" panose="00000500000000000000" pitchFamily="2" charset="-52"/>
              </a:rPr>
              <a:t>– 62 обучающихся +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                                                         62 педагога-наставника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9592" y="447194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55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1E605-BCAA-E61B-ACFC-ABC4AE40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749" y="147103"/>
            <a:ext cx="4044256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Montserrat" panose="00000500000000000000" pitchFamily="2" charset="-52"/>
              </a:rPr>
              <a:t>Номинации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6010FF-F895-459E-D0C2-58BC784C7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85" y="1978852"/>
            <a:ext cx="11136430" cy="3827146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За представленный опыт работы с ресурсами проекта «Без срока давности»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За гражданскую активность и поддержку образовательно-просветительских мероприятий проекта «Без срока давности», в том числе за рубежом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За участие в деятельности поисковых отрядов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За умение анализировать и сравнивать исторические события, явления, процессы на различных исторических этапах нашей страны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За оригинальность сюжета конкурсного сочинения, за богатство и выразительность русского языка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За проявленные знания истории Великой Отечественной войны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За освещение событий блокады Ленинграда как проявления геноцида (Поручение </a:t>
            </a:r>
            <a:r>
              <a:rPr lang="ru-RU" sz="2000" dirty="0" err="1">
                <a:latin typeface="Montserrat" panose="00000500000000000000" pitchFamily="2" charset="-52"/>
              </a:rPr>
              <a:t>Миннпросвещения</a:t>
            </a:r>
            <a:r>
              <a:rPr lang="ru-RU" sz="2000" dirty="0">
                <a:latin typeface="Montserrat" panose="00000500000000000000" pitchFamily="2" charset="-52"/>
              </a:rPr>
              <a:t> России от 17.05.2023г. №АБ-1/П)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355F0-9E77-E211-458B-7AB7566AD0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1130" y="91440"/>
            <a:ext cx="1670449" cy="12741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06EC33-02D6-A74C-92EA-75A8429B08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416" y="132773"/>
            <a:ext cx="319458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8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11792" y="1900362"/>
            <a:ext cx="88334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1. Количество участников Конкурса по категориям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2. Количество сочинений по каждому тематическому направлению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3. Количество сочинений по номинации «За освещение событий блокады Ленинграда как проявления геноцида»(Поручение Минпросвещения России)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4. Ссылка на региональный сайт с информацией о Конкурсе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5. Дата проведения вебинара/</a:t>
            </a:r>
            <a:r>
              <a:rPr lang="ru-RU" spc="55" dirty="0" err="1">
                <a:latin typeface="Montserrat" panose="00000500000000000000" pitchFamily="2" charset="-52"/>
                <a:cs typeface="Arial" panose="020B0604020202020204" pitchFamily="34" charset="0"/>
              </a:rPr>
              <a:t>ов</a:t>
            </a: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 для педагогических работников, осуществляющих подготовку участников Конкурса</a:t>
            </a: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657D3A-C9FA-4883-C921-91005CB2CF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3128" y="1556009"/>
            <a:ext cx="2056776" cy="15688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C8106B-1E12-A783-AFBD-0F9CEDD81E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84689" y="4174433"/>
            <a:ext cx="1774453" cy="1774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558BCC-D897-817D-0B83-0CE1F9756447}"/>
              </a:ext>
            </a:extLst>
          </p:cNvPr>
          <p:cNvSpPr txBox="1"/>
          <p:nvPr/>
        </p:nvSpPr>
        <p:spPr>
          <a:xfrm>
            <a:off x="516834" y="772560"/>
            <a:ext cx="11052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Отчет Координатора о проведении конкурса в регионе </a:t>
            </a:r>
          </a:p>
        </p:txBody>
      </p:sp>
    </p:spTree>
    <p:extLst>
      <p:ext uri="{BB962C8B-B14F-4D97-AF65-F5344CB8AC3E}">
        <p14:creationId xmlns:p14="http://schemas.microsoft.com/office/powerpoint/2010/main" val="183349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8823-215B-49CD-99CF-D5582DEB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01" y="5287617"/>
            <a:ext cx="8475753" cy="133482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br>
              <a:rPr lang="en-US" sz="28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br>
              <a:rPr lang="en-US" sz="28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Кудрявцева Юлия Львовна</a:t>
            </a:r>
            <a:r>
              <a:rPr lang="ru-RU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, ведущий специалист  Управления общественных проектов МПГУ,</a:t>
            </a:r>
            <a:r>
              <a:rPr lang="en-US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US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hlinkClick r:id="rId3"/>
              </a:rPr>
              <a:t>ul.kudryavtceva@mpgu.su</a:t>
            </a:r>
            <a:br>
              <a:rPr lang="ru-RU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+7 (499) 400 02 48 доб. 981</a:t>
            </a:r>
            <a:endParaRPr lang="en-US" sz="2800" b="1" kern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" y="1778611"/>
            <a:ext cx="2518355" cy="2128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29" r="88370" b="71590"/>
          <a:stretch/>
        </p:blipFill>
        <p:spPr>
          <a:xfrm>
            <a:off x="821732" y="4132252"/>
            <a:ext cx="1362130" cy="1322936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8BF08B3-7375-48A0-A02D-8663FF9B4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53719"/>
            <a:ext cx="3018918" cy="581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2FD428-6886-1BEA-6C5E-C315ED6C81DD}"/>
              </a:ext>
            </a:extLst>
          </p:cNvPr>
          <p:cNvSpPr txBox="1"/>
          <p:nvPr/>
        </p:nvSpPr>
        <p:spPr>
          <a:xfrm>
            <a:off x="3005594" y="734740"/>
            <a:ext cx="811032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Всероссийский конкурс сочинений «Без срока давности»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Минпросвещения России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– учредитель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МПГУ – федеральный оператор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4810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8BF08B3-7375-48A0-A02D-8663FF9B4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53719"/>
            <a:ext cx="3018918" cy="581022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34AC21D-428F-C548-7946-346418E1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2633472"/>
            <a:ext cx="10515600" cy="978027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166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Статистика по федеральным округам 2022/23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16" y="1827530"/>
            <a:ext cx="2065667" cy="156831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278011"/>
              </p:ext>
            </p:extLst>
          </p:nvPr>
        </p:nvGraphicFramePr>
        <p:xfrm>
          <a:off x="168676" y="1758188"/>
          <a:ext cx="8821320" cy="509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3329" y="4199484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94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Центральный федеральный округ 2022/23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48" y="1758189"/>
            <a:ext cx="2065667" cy="156831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873484"/>
              </p:ext>
            </p:extLst>
          </p:nvPr>
        </p:nvGraphicFramePr>
        <p:xfrm>
          <a:off x="357093" y="1827531"/>
          <a:ext cx="9192076" cy="48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06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Уральский федеральный округ 2022/23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48" y="1758189"/>
            <a:ext cx="2065667" cy="156831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24567"/>
              </p:ext>
            </p:extLst>
          </p:nvPr>
        </p:nvGraphicFramePr>
        <p:xfrm>
          <a:off x="357093" y="1827531"/>
          <a:ext cx="9192076" cy="48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47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Сибирский федеральный округ 2022/23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48" y="1758189"/>
            <a:ext cx="2065667" cy="156831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060433"/>
              </p:ext>
            </p:extLst>
          </p:nvPr>
        </p:nvGraphicFramePr>
        <p:xfrm>
          <a:off x="357093" y="1617044"/>
          <a:ext cx="9192076" cy="524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Северо-Кавказский федеральный округ 2022/23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46" y="1867490"/>
            <a:ext cx="2110458" cy="16023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5204"/>
              </p:ext>
            </p:extLst>
          </p:nvPr>
        </p:nvGraphicFramePr>
        <p:xfrm>
          <a:off x="1193533" y="1758189"/>
          <a:ext cx="8056345" cy="499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53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Северо-Западный федеральный округ 2022/23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48" y="1758189"/>
            <a:ext cx="2065667" cy="156831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923580"/>
              </p:ext>
            </p:extLst>
          </p:nvPr>
        </p:nvGraphicFramePr>
        <p:xfrm>
          <a:off x="432785" y="1758189"/>
          <a:ext cx="8817093" cy="499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27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Приволжский федеральный округ 2022/23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7DC7CE-9C48-ABC8-A32B-9254832B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48" y="1758189"/>
            <a:ext cx="2065667" cy="156831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986283"/>
              </p:ext>
            </p:extLst>
          </p:nvPr>
        </p:nvGraphicFramePr>
        <p:xfrm>
          <a:off x="432785" y="1758189"/>
          <a:ext cx="8817093" cy="499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824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880</Words>
  <Application>Microsoft Office PowerPoint</Application>
  <PresentationFormat>Широкоэкранный</PresentationFormat>
  <Paragraphs>142</Paragraphs>
  <Slides>23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Образовательно-просветительские мероприятия проекта  «Без срока давности»</vt:lpstr>
      <vt:lpstr>Презентация PowerPoint</vt:lpstr>
      <vt:lpstr>Презентация PowerPoint</vt:lpstr>
      <vt:lpstr>Тематические направления </vt:lpstr>
      <vt:lpstr>Тематические направления  (новые) </vt:lpstr>
      <vt:lpstr>Номинации</vt:lpstr>
      <vt:lpstr>Презентация PowerPoint</vt:lpstr>
      <vt:lpstr>  Кудрявцева Юлия Львовна, ведущий специалист  Управления общественных проектов МПГУ, ul.kudryavtceva@mpgu.su +7 (499) 400 02 48 доб. 981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Третьякова Светлана Владимировна</dc:creator>
  <cp:lastModifiedBy>Кудрявцева Юлия Львовна</cp:lastModifiedBy>
  <cp:revision>16</cp:revision>
  <dcterms:created xsi:type="dcterms:W3CDTF">2023-10-20T11:40:56Z</dcterms:created>
  <dcterms:modified xsi:type="dcterms:W3CDTF">2023-12-19T14:41:18Z</dcterms:modified>
</cp:coreProperties>
</file>