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2" r:id="rId4"/>
    <p:sldId id="274" r:id="rId5"/>
    <p:sldId id="275" r:id="rId6"/>
    <p:sldId id="276" r:id="rId7"/>
    <p:sldId id="270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98F"/>
    <a:srgbClr val="F2F6F9"/>
    <a:srgbClr val="2A78D4"/>
    <a:srgbClr val="5709B3"/>
    <a:srgbClr val="7D13C0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108" d="100"/>
          <a:sy n="108" d="100"/>
        </p:scale>
        <p:origin x="66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6C715-D7FC-498B-A18C-4C66CD4DE7A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4C34-B8D9-4194-B2FF-BCA4AD9F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9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04C34-B8D9-4194-B2FF-BCA4AD9FDA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7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04C34-B8D9-4194-B2FF-BCA4AD9FDA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2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04C34-B8D9-4194-B2FF-BCA4AD9FDA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2412" cy="2935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6082"/>
            <a:ext cx="1627251" cy="16436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76563" y="0"/>
            <a:ext cx="3113120" cy="9558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697" y="194191"/>
            <a:ext cx="11036604" cy="161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435" y="2086101"/>
            <a:ext cx="10739120" cy="4584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9E9B221-FB6F-FDA0-7C81-001375C6E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796859-2D88-AE5C-2B00-BE7BF063F774}"/>
              </a:ext>
            </a:extLst>
          </p:cNvPr>
          <p:cNvSpPr txBox="1"/>
          <p:nvPr/>
        </p:nvSpPr>
        <p:spPr>
          <a:xfrm>
            <a:off x="1543975" y="4191000"/>
            <a:ext cx="426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Arial Narrow" panose="020B0606020202030204" pitchFamily="34" charset="0"/>
              </a:rPr>
              <a:t>Непряхин Василий Александрович</a:t>
            </a: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4CE4E21A-6086-0166-5641-CD1463D59316}"/>
              </a:ext>
            </a:extLst>
          </p:cNvPr>
          <p:cNvSpPr txBox="1">
            <a:spLocks/>
          </p:cNvSpPr>
          <p:nvPr/>
        </p:nvSpPr>
        <p:spPr>
          <a:xfrm>
            <a:off x="1543975" y="2328688"/>
            <a:ext cx="9425476" cy="17363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8128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ru-RU" sz="4000" b="0" dirty="0">
                <a:solidFill>
                  <a:schemeClr val="tx1"/>
                </a:solidFill>
                <a:latin typeface="Arial Narrow" panose="020B0606020202030204" pitchFamily="34" charset="0"/>
                <a:cs typeface="Aharoni" panose="020F0502020204030204" pitchFamily="2" charset="-79"/>
              </a:rPr>
              <a:t>Организация внеурочных занятий</a:t>
            </a:r>
            <a:br>
              <a:rPr lang="ru-RU" sz="4000" b="0" dirty="0">
                <a:solidFill>
                  <a:schemeClr val="tx1"/>
                </a:solidFill>
                <a:latin typeface="Arial Narrow" panose="020B0606020202030204" pitchFamily="34" charset="0"/>
                <a:cs typeface="Aharoni" panose="020F0502020204030204" pitchFamily="2" charset="-79"/>
              </a:rPr>
            </a:br>
            <a:r>
              <a:rPr lang="ru-RU" sz="4000" b="0" dirty="0">
                <a:solidFill>
                  <a:schemeClr val="tx1"/>
                </a:solidFill>
                <a:latin typeface="Arial Narrow" panose="020B0606020202030204" pitchFamily="34" charset="0"/>
                <a:cs typeface="Aharoni" panose="020F0502020204030204" pitchFamily="2" charset="-79"/>
              </a:rPr>
              <a:t>с использованием материалов проекта «Без срока давности»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7DE3AF-0579-6E46-1342-2362DA3A8AB0}"/>
              </a:ext>
            </a:extLst>
          </p:cNvPr>
          <p:cNvGrpSpPr/>
          <p:nvPr/>
        </p:nvGrpSpPr>
        <p:grpSpPr>
          <a:xfrm>
            <a:off x="1066800" y="123353"/>
            <a:ext cx="4495800" cy="1172047"/>
            <a:chOff x="1981200" y="609601"/>
            <a:chExt cx="3621885" cy="923344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27F1F21B-1E85-92B9-3DA7-C1E223F1E581}"/>
                </a:ext>
              </a:extLst>
            </p:cNvPr>
            <p:cNvGrpSpPr/>
            <p:nvPr/>
          </p:nvGrpSpPr>
          <p:grpSpPr>
            <a:xfrm>
              <a:off x="1981200" y="609601"/>
              <a:ext cx="3621885" cy="914890"/>
              <a:chOff x="270783" y="252886"/>
              <a:chExt cx="4577272" cy="1156221"/>
            </a:xfrm>
          </p:grpSpPr>
          <p:pic>
            <p:nvPicPr>
              <p:cNvPr id="33" name="Рисунок 32" descr="Изображение выглядит как эмблема, герб, птица, наши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2FD11F-B5DA-B6BD-09B9-183F5E799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83" y="261610"/>
                <a:ext cx="1439634" cy="1138773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круг, Графика, Шрифт, снимок экра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862724-D9B8-9FDD-D9BD-42303C172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874" y="252886"/>
                <a:ext cx="1158181" cy="1156221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текст, Шрифт, Прямоугольник, тип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73702DE-89D9-74FD-C727-B1C4C921D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616504"/>
              <a:ext cx="916441" cy="9164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3ED718-EB10-7A21-CA40-FF41BBB68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/>
          <a:stretch/>
        </p:blipFill>
        <p:spPr>
          <a:xfrm rot="5400000">
            <a:off x="2670889" y="-2670888"/>
            <a:ext cx="6857999" cy="12199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384CFC-ABAE-2736-E238-E618FC0F9BA2}"/>
              </a:ext>
            </a:extLst>
          </p:cNvPr>
          <p:cNvSpPr txBox="1"/>
          <p:nvPr/>
        </p:nvSpPr>
        <p:spPr>
          <a:xfrm>
            <a:off x="304800" y="425943"/>
            <a:ext cx="906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Tahoma"/>
              </a:rPr>
              <a:t>Методический конструктор мероприятий по сохранению памяти</a:t>
            </a:r>
            <a:b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Tahoma"/>
              </a:rPr>
            </a:b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Tahoma"/>
              </a:rPr>
              <a:t>об исторических событиях своей страны в период Великой Отечественной войны 1941–1945 годов</a:t>
            </a:r>
            <a:endParaRPr kumimoji="0" lang="ru-RU" sz="2400" b="1" i="0" u="none" strike="noStrike" kern="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ahoma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9C336CBF-576B-670E-0639-9387B5F4F397}"/>
              </a:ext>
            </a:extLst>
          </p:cNvPr>
          <p:cNvSpPr txBox="1"/>
          <p:nvPr/>
        </p:nvSpPr>
        <p:spPr>
          <a:xfrm>
            <a:off x="1330069" y="4864685"/>
            <a:ext cx="90678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b="1" dirty="0">
                <a:latin typeface="+mn-lt"/>
                <a:cs typeface="Tahoma"/>
              </a:rPr>
              <a:t>Цель создания методического конструктора </a:t>
            </a:r>
            <a:r>
              <a:rPr lang="ru-RU" dirty="0">
                <a:latin typeface="+mn-lt"/>
                <a:cs typeface="Tahoma"/>
              </a:rPr>
              <a:t>‒ повышение качества </a:t>
            </a:r>
            <a:r>
              <a:rPr lang="ru-RU" dirty="0">
                <a:latin typeface="+mn-lt"/>
                <a:cs typeface="Arial" panose="020B0604020202020204" pitchFamily="34" charset="0"/>
              </a:rPr>
              <a:t>подготовки</a:t>
            </a:r>
            <a:r>
              <a:rPr lang="ru-RU" dirty="0">
                <a:latin typeface="+mn-lt"/>
                <a:cs typeface="Tahoma"/>
              </a:rPr>
              <a:t> мероприятий, направленных на мотивацию обучающихся на активную деятельность по сохранению памяти об исторических событиях своей страны в период Великой Отечественной войны 1941–1945 годов.</a:t>
            </a:r>
            <a:endParaRPr lang="ru-RU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Рисунок 9" descr="Изображение выглядит как текст, визитная карточка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FC9928D-9D03-C966-2271-5EF54E2AC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69" y="1881924"/>
            <a:ext cx="5151207" cy="2727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07DA0D1-4289-D97C-02ED-B2C659F5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49" y="3199333"/>
            <a:ext cx="1409700" cy="140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1411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1E37FB-6900-0A53-1633-09B6A4EC9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/>
          <a:stretch/>
        </p:blipFill>
        <p:spPr>
          <a:xfrm rot="5400000">
            <a:off x="2670889" y="-2670888"/>
            <a:ext cx="6857999" cy="12199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384CFC-ABAE-2736-E238-E618FC0F9BA2}"/>
              </a:ext>
            </a:extLst>
          </p:cNvPr>
          <p:cNvSpPr txBox="1"/>
          <p:nvPr/>
        </p:nvSpPr>
        <p:spPr>
          <a:xfrm>
            <a:off x="304800" y="424694"/>
            <a:ext cx="883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Tahoma"/>
              </a:rPr>
              <a:t>Педагогический онлайн-марафон «Классный час «Без срока давности» по технологиям ведения классных часов по освещению преступлений нацизма в XX-XXI в. для лиц, обучающихся по основным профессиональным образовательным программам по направлениям подготовки и специальностям в области образования и педагогики</a:t>
            </a:r>
            <a:endParaRPr kumimoji="0" lang="ru-RU" sz="2400" b="1" i="0" u="none" strike="noStrike" kern="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ahoma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93426A6-460D-AE93-9292-20442EC861F6}"/>
              </a:ext>
            </a:extLst>
          </p:cNvPr>
          <p:cNvGrpSpPr/>
          <p:nvPr/>
        </p:nvGrpSpPr>
        <p:grpSpPr>
          <a:xfrm>
            <a:off x="1019568" y="3070460"/>
            <a:ext cx="9196987" cy="3083464"/>
            <a:chOff x="1377901" y="3405995"/>
            <a:chExt cx="9196987" cy="3083464"/>
          </a:xfrm>
        </p:grpSpPr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9C336CBF-576B-670E-0639-9387B5F4F397}"/>
                </a:ext>
              </a:extLst>
            </p:cNvPr>
            <p:cNvSpPr txBox="1"/>
            <p:nvPr/>
          </p:nvSpPr>
          <p:spPr>
            <a:xfrm>
              <a:off x="6635701" y="3405995"/>
              <a:ext cx="3939187" cy="139717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95"/>
                </a:spcBef>
              </a:pPr>
              <a:r>
                <a:rPr lang="ru-RU" b="1" dirty="0">
                  <a:latin typeface="+mn-lt"/>
                  <a:cs typeface="Tahoma"/>
                </a:rPr>
                <a:t>Цель онлайн-марафона </a:t>
              </a:r>
              <a:r>
                <a:rPr lang="ru-RU" dirty="0">
                  <a:latin typeface="+mn-lt"/>
                  <a:cs typeface="Tahoma"/>
                </a:rPr>
                <a:t>– повышение качества подготовки будущих педагогов в области проведения классных часов по теме преступлений нацизма в XX-XXI вв.</a:t>
              </a:r>
              <a:endParaRPr lang="ru-RU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3DBAFEE-D994-EE99-0F2E-04917B98C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232" t="22222" r="12500" b="42222"/>
            <a:stretch/>
          </p:blipFill>
          <p:spPr>
            <a:xfrm>
              <a:off x="1377901" y="3470073"/>
              <a:ext cx="5019897" cy="27682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7DEE7B1-028E-E938-31BF-EDD6C7EB2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244" y="4927359"/>
              <a:ext cx="1562100" cy="1562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3991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F53808-772F-2CCA-207C-D9C5512F9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/>
          <a:stretch/>
        </p:blipFill>
        <p:spPr>
          <a:xfrm rot="5400000">
            <a:off x="2670889" y="-2670888"/>
            <a:ext cx="6857999" cy="12199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384CFC-ABAE-2736-E238-E618FC0F9BA2}"/>
              </a:ext>
            </a:extLst>
          </p:cNvPr>
          <p:cNvSpPr txBox="1"/>
          <p:nvPr/>
        </p:nvSpPr>
        <p:spPr>
          <a:xfrm>
            <a:off x="5839966" y="536851"/>
            <a:ext cx="42184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Tahoma"/>
              </a:rPr>
              <a:t>Выставка</a:t>
            </a:r>
          </a:p>
          <a:p>
            <a:pPr marL="12700" marR="0" lvl="0" indent="0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Tahoma"/>
              </a:rPr>
              <a:t>Судебные дела по </a:t>
            </a:r>
          </a:p>
          <a:p>
            <a:pPr marL="12700" marR="0" lvl="0" indent="0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Tahoma"/>
              </a:rPr>
              <a:t>процессам о геноцида мирного населения СССР в годы Великой Отечественной войны  1941  </a:t>
            </a:r>
            <a: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Calibri" panose="020F0502020204030204" pitchFamily="34" charset="0"/>
              </a:rPr>
              <a:t>̶   1945 годов за период с 2020 года по настоящее время</a:t>
            </a:r>
            <a:endParaRPr lang="ru-RU" sz="2400" b="1" dirty="0">
              <a:solidFill>
                <a:schemeClr val="tx1"/>
              </a:solidFill>
              <a:latin typeface="Aptos Narrow" panose="020B0004020202020204" pitchFamily="34" charset="0"/>
              <a:ea typeface="+mj-ea"/>
              <a:cs typeface="Tahoma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9C336CBF-576B-670E-0639-9387B5F4F397}"/>
              </a:ext>
            </a:extLst>
          </p:cNvPr>
          <p:cNvSpPr txBox="1"/>
          <p:nvPr/>
        </p:nvSpPr>
        <p:spPr>
          <a:xfrm>
            <a:off x="5910209" y="3688675"/>
            <a:ext cx="3862986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lang="ru-RU" b="1" dirty="0">
                <a:latin typeface="+mn-lt"/>
                <a:cs typeface="Tahoma"/>
              </a:rPr>
              <a:t>Цель выставки </a:t>
            </a:r>
            <a:r>
              <a:rPr lang="ru-RU" dirty="0">
                <a:latin typeface="+mn-lt"/>
                <a:cs typeface="Tahoma"/>
              </a:rPr>
              <a:t>– ознакомить посетителей с современным российским опытом уголовного судопроизводства по расследованию преступлений, совершённых нацистами и их пособниками на территории СССР в годы Великой Отечественной войны.</a:t>
            </a:r>
          </a:p>
        </p:txBody>
      </p:sp>
      <p:pic>
        <p:nvPicPr>
          <p:cNvPr id="12" name="Рисунок 11" descr="Изображение выглядит как текст, письмо, Печать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DF5F001-8776-E574-E146-3F8977911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8" y="537838"/>
            <a:ext cx="2454768" cy="6064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12716BE-59A3-217D-1862-A2E8B3CA9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21" y="537837"/>
            <a:ext cx="2455059" cy="6064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426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D85BF0-1909-7484-9A5B-BCA2A75F9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/>
          <a:stretch/>
        </p:blipFill>
        <p:spPr>
          <a:xfrm rot="5400000">
            <a:off x="2670889" y="-2670888"/>
            <a:ext cx="6857999" cy="12199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384CFC-ABAE-2736-E238-E618FC0F9BA2}"/>
              </a:ext>
            </a:extLst>
          </p:cNvPr>
          <p:cNvSpPr txBox="1"/>
          <p:nvPr/>
        </p:nvSpPr>
        <p:spPr>
          <a:xfrm>
            <a:off x="6019800" y="843081"/>
            <a:ext cx="35632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Tahoma"/>
              </a:rPr>
              <a:t>Электронный ресурс «Образовательно-просветительские маршруты проекта</a:t>
            </a:r>
            <a:b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Tahoma"/>
              </a:rPr>
            </a:br>
            <a:r>
              <a:rPr lang="ru-RU" sz="2400" b="1" dirty="0">
                <a:solidFill>
                  <a:schemeClr val="tx1"/>
                </a:solidFill>
                <a:latin typeface="Aptos Narrow" panose="020B0004020202020204" pitchFamily="34" charset="0"/>
                <a:ea typeface="+mj-ea"/>
                <a:cs typeface="Tahoma"/>
              </a:rPr>
              <a:t>«Без срока давности» 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9C336CBF-576B-670E-0639-9387B5F4F397}"/>
              </a:ext>
            </a:extLst>
          </p:cNvPr>
          <p:cNvSpPr txBox="1"/>
          <p:nvPr/>
        </p:nvSpPr>
        <p:spPr>
          <a:xfrm>
            <a:off x="6091091" y="2926552"/>
            <a:ext cx="3862986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lang="ru-RU" dirty="0">
                <a:latin typeface="+mn-lt"/>
                <a:cs typeface="Tahoma"/>
              </a:rPr>
              <a:t>Это маршруты познавательного туризма мемориальных комплексов и памятных мест, посвященных увековечиванию памяти мирных жителей, погибших от рук нацистов и их пособников в годы</a:t>
            </a:r>
            <a:br>
              <a:rPr lang="ru-RU" dirty="0">
                <a:latin typeface="+mn-lt"/>
                <a:cs typeface="Tahoma"/>
              </a:rPr>
            </a:br>
            <a:r>
              <a:rPr lang="ru-RU" dirty="0">
                <a:latin typeface="+mn-lt"/>
                <a:cs typeface="Tahoma"/>
              </a:rPr>
              <a:t>Великой Отечественной войны.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793B2F-2D0F-87CB-A359-E3B55FE58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9" t="10802" r="8751" b="12223"/>
          <a:stretch/>
        </p:blipFill>
        <p:spPr>
          <a:xfrm>
            <a:off x="218579" y="2971800"/>
            <a:ext cx="5469139" cy="3007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421DBC-2521-E72F-5E4B-F6FFE566D7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4" t="15778" r="29375" b="44222"/>
          <a:stretch/>
        </p:blipFill>
        <p:spPr>
          <a:xfrm>
            <a:off x="201754" y="891727"/>
            <a:ext cx="5485964" cy="1819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88183E-787B-5033-D89B-ECC97DFC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91" y="5211518"/>
            <a:ext cx="1219982" cy="1219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388665-07FC-6AF2-E6EE-13262FD186B0}"/>
              </a:ext>
            </a:extLst>
          </p:cNvPr>
          <p:cNvSpPr txBox="1"/>
          <p:nvPr/>
        </p:nvSpPr>
        <p:spPr>
          <a:xfrm>
            <a:off x="3049480" y="3246553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Будет, письмо есть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7A8D2-57F2-8BE2-6F8E-68B1F98A3C8B}"/>
              </a:ext>
            </a:extLst>
          </p:cNvPr>
          <p:cNvSpPr txBox="1"/>
          <p:nvPr/>
        </p:nvSpPr>
        <p:spPr>
          <a:xfrm>
            <a:off x="3049480" y="3246553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Будет, письмо есть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401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D3B0B-D044-7CE5-807C-8839BC44A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/>
          <a:stretch/>
        </p:blipFill>
        <p:spPr>
          <a:xfrm rot="5400000">
            <a:off x="2670889" y="-2670888"/>
            <a:ext cx="6857999" cy="1219977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D0F2F27-3C24-D522-402B-A59343639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8653" cy="2487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42AA6E-5EF9-9510-1302-020FE0B83B7C}"/>
              </a:ext>
            </a:extLst>
          </p:cNvPr>
          <p:cNvSpPr txBox="1"/>
          <p:nvPr/>
        </p:nvSpPr>
        <p:spPr>
          <a:xfrm>
            <a:off x="5843225" y="1302304"/>
            <a:ext cx="58286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Тематические направления конкурса:</a:t>
            </a:r>
            <a:endParaRPr lang="ru-RU" sz="14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планирование и осуществление нацистской Германией геноцида в СССР: документы, деятели и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угон мирных жителей СССР на принудительные работы в Германию как акт геноцида;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расследование фактов геноцида мирного населения СССР представителями журналистики и поискового движения во время и после Великой Отечественной войны 1941˗1945 годов;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места памяти геноцида советского народа, совершенного нацистами и их пособниками во время Великой Отечественной войны 1941˗1945 годов;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судебные процессы в СССР и Российской Федерации, посвящённые раскрытию обстоятельств геноцида мирных советских граждан в годы Великой Отечественной войны 1941˗1945 годов;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отражение геноцида в архивных документах: работа с историческими источниками, представленными на сайте проекта «Без срока давности» (безсрокадавности.рф).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D8B95-0E6F-AE7F-046F-9B18042D8670}"/>
              </a:ext>
            </a:extLst>
          </p:cNvPr>
          <p:cNvSpPr txBox="1"/>
          <p:nvPr/>
        </p:nvSpPr>
        <p:spPr>
          <a:xfrm>
            <a:off x="337929" y="5019091"/>
            <a:ext cx="51477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Этапы Конкурса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– с 1 марта по 15 апреля 2024 года;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этап – с 16 апреля по 31 мая 2024 года;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Фестиваль исследовательских проектов – с 1 по 15 ноября 2024 года.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FE258-2883-3D48-55EE-680FB2E46588}"/>
              </a:ext>
            </a:extLst>
          </p:cNvPr>
          <p:cNvSpPr txBox="1"/>
          <p:nvPr/>
        </p:nvSpPr>
        <p:spPr>
          <a:xfrm>
            <a:off x="338669" y="2630097"/>
            <a:ext cx="4800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группа: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более 3 обучающихся из 8–11 классов образовательных организаций, реализующих образовательные программы основного общего и среднего общего образования или среднего профессионального образования;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педагогический работник образовательной организации, осуществляющий общее руководство и сопровождение работы обучающихся над проектом –руководитель проекта.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AEFAA-AE66-C8FD-BD09-172B5ACA8CF9}"/>
              </a:ext>
            </a:extLst>
          </p:cNvPr>
          <p:cNvSpPr txBox="1"/>
          <p:nvPr/>
        </p:nvSpPr>
        <p:spPr>
          <a:xfrm>
            <a:off x="5843225" y="5372813"/>
            <a:ext cx="58286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Комплект конкурсной документации: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ссылка на видеоролик исследовательского проекта, отражающий исследовательскую деятельность участников Конкурса над проектом;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паспорт проекта.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BA54D-B6F6-61D6-B20C-22E03B32DB2E}"/>
              </a:ext>
            </a:extLst>
          </p:cNvPr>
          <p:cNvSpPr txBox="1"/>
          <p:nvPr/>
        </p:nvSpPr>
        <p:spPr>
          <a:xfrm>
            <a:off x="3046520" y="318252"/>
            <a:ext cx="8625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развитие у обучающихся опыта проектно-исследовательской деятельности с источниками исторической памяти о геноциде мирного советского населения в период Великой Отечественной войны 1941–1945 гг., а также умений представлять результаты проектной деятельности.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4DF1A6-B814-420E-D5C4-D728D1C1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61" y="1381293"/>
            <a:ext cx="1257300" cy="1257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788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9BDC10-EC72-180E-936F-F0CEA9B9E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1349" y="2667000"/>
            <a:ext cx="9709302" cy="1012390"/>
          </a:xfrm>
          <a:prstGeom prst="rect">
            <a:avLst/>
          </a:prstGeom>
        </p:spPr>
        <p:txBody>
          <a:bodyPr vert="horz" wrap="square" lIns="0" tIns="271079" rIns="0" bIns="0" rtlCol="0">
            <a:spAutoFit/>
          </a:bodyPr>
          <a:lstStyle/>
          <a:p>
            <a:pPr marL="218440" marR="67945" algn="ctr">
              <a:lnSpc>
                <a:spcPct val="100000"/>
              </a:lnSpc>
              <a:spcBef>
                <a:spcPts val="1480"/>
              </a:spcBef>
            </a:pPr>
            <a:r>
              <a:rPr lang="ru-RU" sz="4800" spc="-130" dirty="0">
                <a:latin typeface="Arial Narrow" panose="020B0606020202030204" pitchFamily="34" charset="0"/>
              </a:rPr>
              <a:t>СПАСИБО ЗА ВНИМАНИЕ!</a:t>
            </a:r>
            <a:endParaRPr lang="ru-RU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308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510</Words>
  <Application>Microsoft Office PowerPoint</Application>
  <PresentationFormat>Широкоэкранный</PresentationFormat>
  <Paragraphs>36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Непряхин Василий Александрович</cp:lastModifiedBy>
  <cp:revision>24</cp:revision>
  <dcterms:created xsi:type="dcterms:W3CDTF">2023-10-05T10:12:43Z</dcterms:created>
  <dcterms:modified xsi:type="dcterms:W3CDTF">2023-12-19T14:43:34Z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2023-10-05T00:00:00Z</vt:filetime>
  </property>
  <property fmtid="{D5CDD505-2E9C-101B-9397-08002B2CF9AE}" pid="5" name="Producer">
    <vt:lpwstr>Microsoft® PowerPoint® 2010</vt:lpwstr>
  </property>
</Properties>
</file>