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7" r:id="rId2"/>
    <p:sldId id="260" r:id="rId3"/>
    <p:sldId id="267" r:id="rId4"/>
    <p:sldId id="265" r:id="rId5"/>
    <p:sldId id="261" r:id="rId6"/>
    <p:sldId id="262" r:id="rId7"/>
    <p:sldId id="263" r:id="rId8"/>
    <p:sldId id="264" r:id="rId9"/>
    <p:sldId id="268" r:id="rId10"/>
    <p:sldId id="269" r:id="rId11"/>
    <p:sldId id="282" r:id="rId12"/>
    <p:sldId id="271" r:id="rId13"/>
    <p:sldId id="273" r:id="rId14"/>
    <p:sldId id="274" r:id="rId15"/>
    <p:sldId id="283" r:id="rId16"/>
    <p:sldId id="275" r:id="rId17"/>
    <p:sldId id="276" r:id="rId18"/>
    <p:sldId id="277" r:id="rId19"/>
    <p:sldId id="279" r:id="rId20"/>
    <p:sldId id="280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95" autoAdjust="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AB9A-4988-4FBA-B0AB-AF93A5A6AFA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3BF-0FE5-42E4-A727-16B1C749364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945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AB9A-4988-4FBA-B0AB-AF93A5A6AFA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3BF-0FE5-42E4-A727-16B1C7493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7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AB9A-4988-4FBA-B0AB-AF93A5A6AFA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3BF-0FE5-42E4-A727-16B1C7493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26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AB9A-4988-4FBA-B0AB-AF93A5A6AFA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3BF-0FE5-42E4-A727-16B1C749364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7780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AB9A-4988-4FBA-B0AB-AF93A5A6AFA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3BF-0FE5-42E4-A727-16B1C7493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985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AB9A-4988-4FBA-B0AB-AF93A5A6AFA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3BF-0FE5-42E4-A727-16B1C749364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877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AB9A-4988-4FBA-B0AB-AF93A5A6AFA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3BF-0FE5-42E4-A727-16B1C7493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971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AB9A-4988-4FBA-B0AB-AF93A5A6AFA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3BF-0FE5-42E4-A727-16B1C7493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993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AB9A-4988-4FBA-B0AB-AF93A5A6AFA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3BF-0FE5-42E4-A727-16B1C7493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228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AB9A-4988-4FBA-B0AB-AF93A5A6AFA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3BF-0FE5-42E4-A727-16B1C7493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88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AB9A-4988-4FBA-B0AB-AF93A5A6AFA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3BF-0FE5-42E4-A727-16B1C7493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2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AB9A-4988-4FBA-B0AB-AF93A5A6AFA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3BF-0FE5-42E4-A727-16B1C7493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81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AB9A-4988-4FBA-B0AB-AF93A5A6AFA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3BF-0FE5-42E4-A727-16B1C7493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42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AB9A-4988-4FBA-B0AB-AF93A5A6AFA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3BF-0FE5-42E4-A727-16B1C7493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56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AB9A-4988-4FBA-B0AB-AF93A5A6AFA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3BF-0FE5-42E4-A727-16B1C7493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401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AB9A-4988-4FBA-B0AB-AF93A5A6AFA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3BF-0FE5-42E4-A727-16B1C7493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9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AB9A-4988-4FBA-B0AB-AF93A5A6AFA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63BF-0FE5-42E4-A727-16B1C7493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265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237AB9A-4988-4FBA-B0AB-AF93A5A6AFA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A863BF-0FE5-42E4-A727-16B1C7493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29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13000">
              <a:srgbClr val="58C4E3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Вечного огня фотографии, фото вечный |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78" y="4313086"/>
            <a:ext cx="2798867" cy="196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8125" y="239182"/>
            <a:ext cx="9669085" cy="193796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МЕТОДИЧЕСКИЕ РЕКОМЕНДАЦИИ </a:t>
            </a:r>
            <a:br>
              <a:rPr lang="ru-RU" sz="2800" b="1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ДЛЯ ЧЛЕНОВ ЖЮРИ ФЕДЕРАЛЬНОГО </a:t>
            </a:r>
            <a:r>
              <a:rPr lang="ru-RU" sz="2800" b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ЭТАПа</a:t>
            </a:r>
            <a:r>
              <a:rPr lang="ru-RU" sz="2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Конкурса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7643" t="17382" r="17551" b="29045"/>
          <a:stretch/>
        </p:blipFill>
        <p:spPr bwMode="auto">
          <a:xfrm>
            <a:off x="281989" y="260043"/>
            <a:ext cx="1133574" cy="812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17643" t="17382" r="17551" b="29045"/>
          <a:stretch/>
        </p:blipFill>
        <p:spPr bwMode="auto">
          <a:xfrm>
            <a:off x="574762" y="2177143"/>
            <a:ext cx="5695408" cy="3108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93577" y="1915886"/>
            <a:ext cx="47984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Учредитель конкурса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̶ </a:t>
            </a:r>
            <a:br>
              <a:rPr lang="ru-RU" b="1" dirty="0"/>
            </a:br>
            <a:r>
              <a:rPr lang="ru-RU" b="1" dirty="0">
                <a:solidFill>
                  <a:srgbClr val="002060"/>
                </a:solidFill>
              </a:rPr>
              <a:t>Министерство просвещения российской федерации</a:t>
            </a:r>
            <a:br>
              <a:rPr lang="ru-RU" b="1" dirty="0">
                <a:solidFill>
                  <a:srgbClr val="002060"/>
                </a:solidFill>
              </a:rPr>
            </a:b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/>
              <a:t>Федеральный оператор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̶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>
                <a:solidFill>
                  <a:srgbClr val="002060"/>
                </a:solidFill>
              </a:rPr>
              <a:t>Московский педагогический государственный университет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524" y="303672"/>
            <a:ext cx="1393372" cy="14574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-1" y="5537730"/>
            <a:ext cx="75590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Официальный сайт Конкурса 2021 года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https://memory45.su/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576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5836" y="396875"/>
            <a:ext cx="8534401" cy="403225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Тематические НАПРАВЛЕНИЯ конкурса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012" y="1362074"/>
            <a:ext cx="11171123" cy="4922347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Отражение событий Великой Отечественной войны в истории субъекта РФ,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города или населенного пункта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История создания мемориала или музея Великой Отечественной войны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Великая Отечественная война в истории семьи участника Конкурса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Биография участников боевых действий или работников тыла в годы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Великой Отечественной войны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Творчество писателей-фронтовиков и поэтов-фронтовиков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Великой Отечественной войны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Музыкальные произведения, книги, документальные и художественные фильмы, созданные в годы Великой Отечественной войны или посвященные 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Деятельность поисковых отрядов и волонтерских организаций и участие молодёжи в мероприятиях по сохранению и увековечению памяти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о Великой Отечественной войне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7643" t="17382" r="17551" b="29045"/>
          <a:stretch/>
        </p:blipFill>
        <p:spPr bwMode="auto">
          <a:xfrm>
            <a:off x="333276" y="159483"/>
            <a:ext cx="1133574" cy="812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3289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2545" y="463300"/>
            <a:ext cx="5860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3175" cmpd="sng">
                  <a:noFill/>
                </a:ln>
                <a:solidFill>
                  <a:srgbClr val="146194"/>
                </a:solidFill>
                <a:ea typeface="+mj-ea"/>
                <a:cs typeface="+mj-cs"/>
              </a:rPr>
              <a:t> </a:t>
            </a:r>
            <a:r>
              <a:rPr lang="ru-RU" sz="2400" b="1" cap="all" dirty="0">
                <a:ln w="3175" cmpd="sng">
                  <a:noFill/>
                </a:ln>
                <a:solidFill>
                  <a:schemeClr val="bg1"/>
                </a:solidFill>
                <a:ea typeface="+mj-ea"/>
                <a:cs typeface="+mj-cs"/>
              </a:rPr>
              <a:t>жанры конкурсных сочинений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79" y="288714"/>
            <a:ext cx="1133954" cy="810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17966"/>
          <a:stretch/>
        </p:blipFill>
        <p:spPr>
          <a:xfrm>
            <a:off x="2924481" y="1701450"/>
            <a:ext cx="5860900" cy="466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94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0086" y="281265"/>
            <a:ext cx="8535989" cy="8572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Единые требования к критериям оценки конкурсных работ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4662" y="1933575"/>
            <a:ext cx="11164888" cy="3809999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bg1"/>
                </a:solidFill>
              </a:rPr>
              <a:t>Содержание сочинения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bg1"/>
                </a:solidFill>
              </a:rPr>
              <a:t>Жанровое и языковое своеобразие сочинения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bg1"/>
                </a:solidFill>
              </a:rPr>
              <a:t>Грамотность сочинения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bg1"/>
                </a:solidFill>
              </a:rPr>
              <a:t>Общее читательское восприятие текста сочинения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(добавляется только на федеральном этапе Конкурса ) 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7643" t="17382" r="17551" b="29045"/>
          <a:stretch/>
        </p:blipFill>
        <p:spPr bwMode="auto">
          <a:xfrm>
            <a:off x="333276" y="159483"/>
            <a:ext cx="1133574" cy="812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5632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17643" t="17382" r="17551" b="29045"/>
          <a:stretch/>
        </p:blipFill>
        <p:spPr bwMode="auto">
          <a:xfrm>
            <a:off x="333276" y="159483"/>
            <a:ext cx="1133574" cy="812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6" y="33251"/>
            <a:ext cx="8104909" cy="688445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2"/>
          <a:srcRect l="17643" t="17382" r="17551" b="29045"/>
          <a:stretch/>
        </p:blipFill>
        <p:spPr bwMode="auto">
          <a:xfrm>
            <a:off x="333276" y="134544"/>
            <a:ext cx="1133574" cy="812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1103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2000">
              <a:schemeClr val="bg2">
                <a:tint val="97000"/>
                <a:hueMod val="92000"/>
                <a:satMod val="169000"/>
                <a:lumMod val="164000"/>
              </a:schemeClr>
            </a:gs>
            <a:gs pos="92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17643" t="17382" r="17551" b="29045"/>
          <a:stretch/>
        </p:blipFill>
        <p:spPr bwMode="auto">
          <a:xfrm>
            <a:off x="333276" y="134544"/>
            <a:ext cx="1133574" cy="812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33" y="274321"/>
            <a:ext cx="8969432" cy="596853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2"/>
          <a:srcRect l="17643" t="17382" r="17551" b="29045"/>
          <a:stretch/>
        </p:blipFill>
        <p:spPr bwMode="auto">
          <a:xfrm>
            <a:off x="333276" y="151169"/>
            <a:ext cx="1133574" cy="812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06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45C66-46AF-41AB-BFE1-F13B9B41A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876" y="233465"/>
            <a:ext cx="10107039" cy="1546697"/>
          </a:xfrm>
        </p:spPr>
        <p:txBody>
          <a:bodyPr>
            <a:normAutofit/>
          </a:bodyPr>
          <a:lstStyle/>
          <a:p>
            <a:pPr algn="ctr"/>
            <a:r>
              <a:rPr lang="ru-RU" sz="3100" dirty="0"/>
              <a:t> Дополнительный (вариативный) критерий </a:t>
            </a:r>
            <a:r>
              <a:rPr lang="en-US" sz="3100" dirty="0"/>
              <a:t> </a:t>
            </a:r>
            <a:r>
              <a:rPr lang="ru-RU" sz="2200" dirty="0"/>
              <a:t>добавляется только на федеральном этапе Конкурса</a:t>
            </a:r>
            <a:br>
              <a:rPr lang="ru-RU" sz="2200" dirty="0"/>
            </a:br>
            <a:r>
              <a:rPr lang="ru-RU" sz="2200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9C1487-83B8-4689-98C6-34CFFC485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017" y="2003899"/>
            <a:ext cx="11488366" cy="4620636"/>
          </a:xfrm>
        </p:spPr>
        <p:txBody>
          <a:bodyPr>
            <a:normAutofit fontScale="77500" lnSpcReduction="20000"/>
          </a:bodyPr>
          <a:lstStyle/>
          <a:p>
            <a:pPr marL="87630" marR="61595" indent="182245" algn="just" eaLnBrk="0" hangingPunct="0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solidFill>
                  <a:schemeClr val="bg1"/>
                </a:solidFill>
              </a:rPr>
              <a:t>Баллы выставляются на усмотрение члена жюри по следующим номинациям:</a:t>
            </a:r>
          </a:p>
          <a:p>
            <a:pPr marL="87630" marR="61595" indent="182245" eaLnBrk="0" hangingPunct="0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solidFill>
                  <a:schemeClr val="bg1"/>
                </a:solidFill>
              </a:rPr>
              <a:t>        за лучшее сочинение, выражающее гражданско-патриотическую позицию;</a:t>
            </a:r>
          </a:p>
          <a:p>
            <a:pPr marL="87630" marR="61595" indent="182245" eaLnBrk="0" hangingPunct="0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solidFill>
                  <a:schemeClr val="bg1"/>
                </a:solidFill>
              </a:rPr>
              <a:t>        за оригинальность сюжета патриотического рассказа;</a:t>
            </a:r>
          </a:p>
          <a:p>
            <a:pPr marL="87630" marR="61595" indent="182245" eaLnBrk="0" hangingPunct="0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solidFill>
                  <a:schemeClr val="bg1"/>
                </a:solidFill>
              </a:rPr>
              <a:t>        за международную значимость представленной темы;</a:t>
            </a:r>
          </a:p>
          <a:p>
            <a:pPr marL="87630" marR="61595" indent="182245" eaLnBrk="0" hangingPunct="0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solidFill>
                  <a:schemeClr val="bg1"/>
                </a:solidFill>
              </a:rPr>
              <a:t>        за вклад моей малой родины в сохранении исторического наследия;</a:t>
            </a:r>
          </a:p>
          <a:p>
            <a:pPr marL="87630" marR="61595" indent="182245" eaLnBrk="0" hangingPunct="0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solidFill>
                  <a:schemeClr val="bg1"/>
                </a:solidFill>
              </a:rPr>
              <a:t>        за преемственность поколений в сохранении памяти о подвиге советского народа;</a:t>
            </a:r>
          </a:p>
          <a:p>
            <a:pPr marL="87630" marR="61595" indent="182245" eaLnBrk="0" hangingPunct="0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solidFill>
                  <a:schemeClr val="bg1"/>
                </a:solidFill>
              </a:rPr>
              <a:t>        за вклад в сохранение памяти о событиях Великой Отечественной войны.</a:t>
            </a:r>
          </a:p>
          <a:p>
            <a:pPr marL="87630" marR="61595" indent="182245" algn="just" eaLnBrk="0" hangingPunct="0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solidFill>
                  <a:schemeClr val="tx1"/>
                </a:solidFill>
              </a:rPr>
              <a:t>Жюри на свое усмотрение распределяет от 0-6 баллов: или по одному баллу 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>за каждую номинацию, или все баллы за одну номинацию, или вариативно может поставить за любую номинацию любое количество баллов. Суммарный балл 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>не должен превышать 6 баллов.</a:t>
            </a:r>
            <a:endParaRPr lang="ru-RU" sz="2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87977F-7C61-4FF8-B1E7-F59D35335AB5}"/>
              </a:ext>
            </a:extLst>
          </p:cNvPr>
          <p:cNvPicPr/>
          <p:nvPr/>
        </p:nvPicPr>
        <p:blipFill rotWithShape="1">
          <a:blip r:embed="rId2"/>
          <a:srcRect l="17643" t="17382" r="17551" b="29045"/>
          <a:stretch/>
        </p:blipFill>
        <p:spPr bwMode="auto">
          <a:xfrm>
            <a:off x="71369" y="137211"/>
            <a:ext cx="1189260" cy="825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0691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2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3999" y="192957"/>
            <a:ext cx="8983491" cy="779145"/>
          </a:xfrm>
          <a:noFill/>
          <a:ln w="57150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Разъяснения по показателям оценивания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1971" y="1487978"/>
            <a:ext cx="10183090" cy="5029199"/>
          </a:xfrm>
        </p:spPr>
        <p:txBody>
          <a:bodyPr>
            <a:normAutofit lnSpcReduction="10000"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3 балла – показатель выражен максимально полно </a:t>
            </a:r>
          </a:p>
          <a:p>
            <a:r>
              <a:rPr lang="ru-RU" sz="1800" b="1" dirty="0">
                <a:solidFill>
                  <a:schemeClr val="bg1"/>
                </a:solidFill>
              </a:rPr>
              <a:t>2 балла – показатель выражен в достаточной степени </a:t>
            </a:r>
          </a:p>
          <a:p>
            <a:r>
              <a:rPr lang="ru-RU" sz="1800" b="1" dirty="0">
                <a:solidFill>
                  <a:schemeClr val="bg1"/>
                </a:solidFill>
              </a:rPr>
              <a:t>1 балл – показатель выражен слабо </a:t>
            </a:r>
          </a:p>
          <a:p>
            <a:r>
              <a:rPr lang="ru-RU" sz="1800" b="1" dirty="0">
                <a:solidFill>
                  <a:schemeClr val="bg1"/>
                </a:solidFill>
              </a:rPr>
              <a:t>0 баллов – показатель не выражен 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Соблюдение орфографических норм:</a:t>
            </a:r>
          </a:p>
          <a:p>
            <a:r>
              <a:rPr lang="ru-RU" sz="1800" b="1" dirty="0">
                <a:solidFill>
                  <a:schemeClr val="bg1"/>
                </a:solidFill>
              </a:rPr>
              <a:t>0 ошибок – 3 балла, 1-2 ошибки – 2 балла, 3 ошибки – 1 балл, более 3 ошибок – 0 баллов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Соблюдение пунктуационных норм: </a:t>
            </a:r>
          </a:p>
          <a:p>
            <a:r>
              <a:rPr lang="ru-RU" sz="1800" b="1" dirty="0">
                <a:solidFill>
                  <a:schemeClr val="bg1"/>
                </a:solidFill>
              </a:rPr>
              <a:t>0 ошибок – 3 балла, 1-2 ошибки – 2 балла, 3 ошибки – 1 балл, более 3 ошибок – 0 баллов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Соблюдение языковых норм (правил употребления слов, грамматических норм и стилистических ресурсов:</a:t>
            </a:r>
          </a:p>
          <a:p>
            <a:r>
              <a:rPr lang="ru-RU" sz="1800" b="1" dirty="0">
                <a:solidFill>
                  <a:schemeClr val="bg1"/>
                </a:solidFill>
              </a:rPr>
              <a:t>0 ошибок – 3 балла, 1-2 ошибки – 2 балла, 3 ошибки – 1 балл, более 3 ошибок – 0 баллов</a:t>
            </a:r>
          </a:p>
          <a:p>
            <a:endParaRPr lang="ru-RU" sz="1800" b="1" dirty="0"/>
          </a:p>
          <a:p>
            <a:endParaRPr lang="ru-RU" sz="2400" b="1" dirty="0"/>
          </a:p>
          <a:p>
            <a:endParaRPr lang="ru-RU" sz="2400" b="1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7643" t="17382" r="17551" b="29045"/>
          <a:stretch/>
        </p:blipFill>
        <p:spPr bwMode="auto">
          <a:xfrm>
            <a:off x="333276" y="159483"/>
            <a:ext cx="1133574" cy="812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8847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22462" y="381000"/>
            <a:ext cx="8001000" cy="7334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СПИСОК ЛИТЕРАТУРЫ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1114426"/>
            <a:ext cx="6048375" cy="565784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7643" t="17382" r="17551" b="29045"/>
          <a:stretch/>
        </p:blipFill>
        <p:spPr bwMode="auto">
          <a:xfrm>
            <a:off x="333275" y="151169"/>
            <a:ext cx="1202561" cy="812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8063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84612" y="304800"/>
            <a:ext cx="4106863" cy="619125"/>
          </a:xfrm>
        </p:spPr>
        <p:txBody>
          <a:bodyPr>
            <a:normAutofit/>
          </a:bodyPr>
          <a:lstStyle/>
          <a:p>
            <a:r>
              <a:rPr lang="ru-RU" sz="2800" b="1" dirty="0"/>
              <a:t>Оценивание работ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0501" y="914401"/>
            <a:ext cx="3524248" cy="47625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Региональный оператор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" y="1928479"/>
            <a:ext cx="10277475" cy="16382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Итоговый балл</a:t>
            </a:r>
            <a:r>
              <a:rPr lang="ru-RU" dirty="0">
                <a:solidFill>
                  <a:schemeClr val="bg1"/>
                </a:solidFill>
              </a:rPr>
              <a:t> за каждую работу выставляется: или как среднее арифметическое от баллов, выставленных каждым проверяющим сочинение членом жюри, или как сумма баллов, выставленным каждым проверяющим работу членом жюри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90925" y="3800474"/>
            <a:ext cx="4114800" cy="914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Федеральный оператор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6450" y="4876801"/>
            <a:ext cx="7143750" cy="14096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Итоговый балл </a:t>
            </a:r>
            <a:r>
              <a:rPr lang="ru-RU" dirty="0">
                <a:solidFill>
                  <a:schemeClr val="bg1"/>
                </a:solidFill>
              </a:rPr>
              <a:t>выставляется как сумма баллов, выставленных каждым проверяющим. На основании полученных баллов составляется рейтинговый список Конкурса по каждой категории обучающихся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2"/>
          <a:srcRect l="17643" t="17382" r="17551" b="29045"/>
          <a:stretch/>
        </p:blipFill>
        <p:spPr bwMode="auto">
          <a:xfrm>
            <a:off x="333276" y="151169"/>
            <a:ext cx="1229194" cy="812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Стрелка вниз 14"/>
          <p:cNvSpPr/>
          <p:nvPr/>
        </p:nvSpPr>
        <p:spPr>
          <a:xfrm rot="3692225">
            <a:off x="3162300" y="1038225"/>
            <a:ext cx="484632" cy="97840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7752854">
            <a:off x="8009318" y="992015"/>
            <a:ext cx="484632" cy="97840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3692225">
            <a:off x="2792957" y="3941421"/>
            <a:ext cx="484632" cy="97840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7691411">
            <a:off x="8019245" y="3941422"/>
            <a:ext cx="484632" cy="978408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03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7643" t="17382" r="17551" b="29045"/>
          <a:stretch/>
        </p:blipFill>
        <p:spPr bwMode="auto">
          <a:xfrm>
            <a:off x="281989" y="260043"/>
            <a:ext cx="1133574" cy="812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280216-6932-45B4-A17C-C8D856E51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792" y="0"/>
            <a:ext cx="533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94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2000">
              <a:srgbClr val="3DA1C7"/>
            </a:gs>
            <a:gs pos="38000">
              <a:srgbClr val="58C4E3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354975"/>
            <a:ext cx="10529667" cy="5153889"/>
          </a:xfrm>
          <a:gradFill>
            <a:gsLst>
              <a:gs pos="83000">
                <a:srgbClr val="3DA1C7"/>
              </a:gs>
              <a:gs pos="57000">
                <a:srgbClr val="58C4E3"/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ЗАДАЧИ: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</a:rPr>
              <a:t>Воспитание уважения к памяти о событиях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Великой Отечественной войны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</a:rPr>
              <a:t>Недопущение фальсификации событий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Великой Отечественной войны; фактов военных преступлений нацистов; геноциде мирного населения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</a:rPr>
              <a:t>Приобщение молодежи к изучению истории своей страны через творчество писателей и поэтов-фронтовиков, музыкальные произведения, книги и фильмы, созданные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в период Великой Отечественной войны или посвященные ей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</a:rPr>
              <a:t>Привлечение детей и молодежи к участию в мероприятиях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по сохранению и увековечению памяти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о Великой Отечественной войне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7643" t="17382" r="17551" b="29045"/>
          <a:stretch/>
        </p:blipFill>
        <p:spPr bwMode="auto">
          <a:xfrm>
            <a:off x="281989" y="260043"/>
            <a:ext cx="1133574" cy="812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2545" y="241665"/>
            <a:ext cx="10208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КОНКУРСА – </a:t>
            </a:r>
            <a:r>
              <a:rPr lang="ru-RU" sz="2400" b="1" dirty="0">
                <a:solidFill>
                  <a:schemeClr val="bg1"/>
                </a:solidFill>
              </a:rPr>
              <a:t>УВЕКОВЕЧЕНИЕ И СОХРАНЕНИЕ ПАМЯТИ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О СОБЫТИЯХ ВЕЛИКОЙ ОТЕЧЕСТВЕННОЙ ВОЙНЫ 1941-1945 ГОДОВ</a:t>
            </a:r>
          </a:p>
        </p:txBody>
      </p:sp>
    </p:spTree>
    <p:extLst>
      <p:ext uri="{BB962C8B-B14F-4D97-AF65-F5344CB8AC3E}">
        <p14:creationId xmlns:p14="http://schemas.microsoft.com/office/powerpoint/2010/main" val="1676785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3117" y="1454240"/>
            <a:ext cx="10652067" cy="5016758"/>
          </a:xfrm>
          <a:prstGeom prst="rect">
            <a:avLst/>
          </a:prstGeom>
          <a:gradFill>
            <a:gsLst>
              <a:gs pos="82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marL="108000"/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На федеральный этап Конкурса от каждого субъекта Российской Федерации, Республики Беларусь и структурных образовательных подразделений МИД России принимается </a:t>
            </a:r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</a:rPr>
              <a:t>по три конкурсных сочинения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, набравших по результатам оценивания в субъекте Российской Федерации максимальное количество баллов в каждой категории обучающихся.</a:t>
            </a:r>
          </a:p>
          <a:p>
            <a:pPr marL="108000"/>
            <a:endParaRPr lang="ru-RU" sz="20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108000"/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Финалистами конкурса являются все участники федерального этапа</a:t>
            </a:r>
          </a:p>
          <a:p>
            <a:pPr marL="108000"/>
            <a:endParaRPr lang="ru-RU" sz="20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108000"/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</a:rPr>
              <a:t>Победители федерального этапа Конкурса  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определяются на основании результатов оценивания конкурсных сочинений жюри федерального этапа Конкурса:</a:t>
            </a:r>
          </a:p>
          <a:p>
            <a:pPr marL="1365300" lvl="2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абсолютные победители Конкурса</a:t>
            </a:r>
          </a:p>
          <a:p>
            <a:pPr marL="1365300" lvl="2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призеры Конкурса</a:t>
            </a:r>
          </a:p>
          <a:p>
            <a:pPr marL="1365300" lvl="2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победители по номинациям</a:t>
            </a:r>
          </a:p>
          <a:p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	</a:t>
            </a:r>
          </a:p>
          <a:p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</a:rPr>
              <a:t>По итогам Конкурса издается </a:t>
            </a:r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</a:rPr>
              <a:t>сборник сочинений победителей Конкурса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7643" t="17382" r="17551" b="29045"/>
          <a:stretch/>
        </p:blipFill>
        <p:spPr bwMode="auto">
          <a:xfrm>
            <a:off x="333276" y="159483"/>
            <a:ext cx="1133574" cy="812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8182" y="298771"/>
            <a:ext cx="7232073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ИТОГ РАБОТЫ ЖЮРИ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68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4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2540" y="131763"/>
            <a:ext cx="9269414" cy="194627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конкурсе могут принять участие:</a:t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>
                <a:solidFill>
                  <a:schemeClr val="bg1"/>
                </a:solidFill>
              </a:rPr>
              <a:t>Обучающиеся образовательных организаций </a:t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беларусь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>
                <a:solidFill>
                  <a:schemeClr val="bg1"/>
                </a:solidFill>
              </a:rPr>
              <a:t>специализированных структурных образовательных подразделений </a:t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мид россии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2314576"/>
            <a:ext cx="11422062" cy="2028824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КАТЕГОРИИ УЧАСТНИКОВ</a:t>
            </a:r>
          </a:p>
          <a:p>
            <a:r>
              <a:rPr lang="ru-RU" b="1" dirty="0">
                <a:solidFill>
                  <a:schemeClr val="tx1"/>
                </a:solidFill>
              </a:rPr>
              <a:t>Категория 1: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обучающиеся 5-7 классов</a:t>
            </a:r>
          </a:p>
          <a:p>
            <a:r>
              <a:rPr lang="ru-RU" b="1" dirty="0">
                <a:solidFill>
                  <a:schemeClr val="tx1"/>
                </a:solidFill>
              </a:rPr>
              <a:t>Категория 2: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обучающиеся 8-9 классов</a:t>
            </a:r>
          </a:p>
          <a:p>
            <a:r>
              <a:rPr lang="ru-RU" b="1" dirty="0">
                <a:solidFill>
                  <a:schemeClr val="tx1"/>
                </a:solidFill>
              </a:rPr>
              <a:t>Категория 3:</a:t>
            </a:r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обучающиеся образовательных организаций, реализующих общеобразовательные программы среднего общего образования, в возрасте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не старше 18 лет включительно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55964" y="4392932"/>
            <a:ext cx="10465723" cy="1015362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категорию 3 входят обучающиеся 10-11 классов  общеобразовательных организаций и организаций  среднего профессионального образования , которым на момент окончания регионального этапа Конкурса не исполнилось 19 лет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7643" t="17382" r="17551" b="29045"/>
          <a:stretch/>
        </p:blipFill>
        <p:spPr bwMode="auto">
          <a:xfrm>
            <a:off x="314226" y="435708"/>
            <a:ext cx="1133574" cy="812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238875" y="5457825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41119" y="5553075"/>
            <a:ext cx="9886950" cy="91440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Участник Конкурса может представить на Конкурс </a:t>
            </a:r>
            <a:br>
              <a:rPr lang="ru-RU" dirty="0"/>
            </a:br>
            <a:r>
              <a:rPr lang="ru-RU" dirty="0"/>
              <a:t>только одно конкурсное сочинение</a:t>
            </a:r>
          </a:p>
        </p:txBody>
      </p:sp>
    </p:spTree>
    <p:extLst>
      <p:ext uri="{BB962C8B-B14F-4D97-AF65-F5344CB8AC3E}">
        <p14:creationId xmlns:p14="http://schemas.microsoft.com/office/powerpoint/2010/main" val="3653383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457157" y="-3172751"/>
            <a:ext cx="956261" cy="7813967"/>
          </a:xfrm>
        </p:spPr>
        <p:txBody>
          <a:bodyPr vert="vert270">
            <a:no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ОРГАНИЗАЦИЯ РАБОТЫ ЖЮРИ </a:t>
            </a:r>
            <a:br>
              <a:rPr lang="ru-RU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НА ФЕДЕРАЛЬНОМ ЭТАПЕ КОНКУРСА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1163783" y="1388225"/>
            <a:ext cx="10527494" cy="5050676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</a:rPr>
              <a:t>Состав жюри утверждается Оргкомитетом Конкурса по согласованию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 Учредителем Конкурса на основе рекомендательных писем, содержащих информацию о претендентах </a:t>
            </a:r>
            <a:r>
              <a:rPr lang="ru-RU" sz="1600" dirty="0">
                <a:solidFill>
                  <a:schemeClr val="bg1"/>
                </a:solidFill>
              </a:rPr>
              <a:t>(практикующие учителя и методисты русского языка, литературы, истории и обществознания; представители системы дополнительного профессионального образования, профильного высшего образования, общественных организаций и средств массовой информации, чья деятельность соответствует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целям и задачам Конкурса)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</a:rPr>
              <a:t>Председатель жюри избирается открытым общим голосованием или назначается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</a:rPr>
              <a:t>Жюри оценивает представленные на Конкурс работы в соответствии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 утвержденными критериями и определяет победителей Конкурса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</a:rPr>
              <a:t>Рейтинговые списки, созданные на основе протоколов, заполненных членами жюри федерального этапа Конкурса, позволяют определить абсолютных победителей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призеров Конкурса по трем категориям обучающихся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7643" t="17382" r="17551" b="29045"/>
          <a:stretch/>
        </p:blipFill>
        <p:spPr bwMode="auto">
          <a:xfrm>
            <a:off x="104676" y="92808"/>
            <a:ext cx="1133574" cy="812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0379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2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58621" y="434821"/>
            <a:ext cx="8658223" cy="46306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ТРЕБОВАНИЯ К ЧЛЕНАМ ЖЮРИ</a:t>
            </a:r>
          </a:p>
        </p:txBody>
      </p:sp>
      <p:pic>
        <p:nvPicPr>
          <p:cNvPr id="2050" name="Picture 2" descr="https://thumb.cloud.mail.ru/weblink/thumb/xw1/fgp9/X5PHA7Pw9/IMG_6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8525" y="-16443325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7643" t="17382" r="17551" b="29045"/>
          <a:stretch/>
        </p:blipFill>
        <p:spPr bwMode="auto">
          <a:xfrm>
            <a:off x="281989" y="260043"/>
            <a:ext cx="1133574" cy="812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48776" y="1301262"/>
            <a:ext cx="11088687" cy="549006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Стаж педагогической работы от 5 лет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Наличие высшей квалификационной категории, учёной степени или звания, наград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Опыт участия в очных профессиональных конкурсах, научно-практических конференциях, вебинарах и семинарах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Регулярное повышение профессиональной квалификации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Использование и применение современных образовательных технологий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Активное применение ИКТ, опыт участия в работе профессиональных педагогических интернет-сообществ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Опыт руководства исследовательской работой обучающихся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Способность  устанавливать педагогически целесообразные отношения, владение навыками эффективного педагогического общения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966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2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7643" t="17382" r="17551" b="29045"/>
          <a:stretch/>
        </p:blipFill>
        <p:spPr bwMode="auto">
          <a:xfrm>
            <a:off x="281989" y="260043"/>
            <a:ext cx="1133574" cy="812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вал 6"/>
          <p:cNvSpPr/>
          <p:nvPr/>
        </p:nvSpPr>
        <p:spPr>
          <a:xfrm>
            <a:off x="4225962" y="178620"/>
            <a:ext cx="3086099" cy="22460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Функции и полномочия жюри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1989" y="1174139"/>
            <a:ext cx="2587709" cy="1555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Оценивает представленные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на Конкурс работы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в соответствии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с утвержденными критериями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3392" y="2841296"/>
            <a:ext cx="2618693" cy="1550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Каждую работу оценивает не менее 3 членов жюри методом случайной выборки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5167" y="4502950"/>
            <a:ext cx="2831123" cy="1456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Один член жюри оценивает работы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в рамках одной категории обучающихся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21287" y="4502950"/>
            <a:ext cx="3047825" cy="1461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Жюри имеет право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на снятие с Конкурса работ, имеющих признаки плагиата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26784" y="4502950"/>
            <a:ext cx="3402979" cy="1905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Жюри определяет победителей и призеров Конкурса в соответствии с установленной квотой из числа конкурсантов, набравших наибольшее количество баллов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785849" y="1090521"/>
            <a:ext cx="3098250" cy="1441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Члены жюри заполняют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листы оценивания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включающие экспертные заключения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в личном кабинете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342229" y="2756896"/>
            <a:ext cx="3525720" cy="1549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Председатель жюри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и федеральный оператор подписывают рейтинговые списки</a:t>
            </a:r>
          </a:p>
        </p:txBody>
      </p:sp>
      <p:sp>
        <p:nvSpPr>
          <p:cNvPr id="26" name="Стрелка влево 25"/>
          <p:cNvSpPr/>
          <p:nvPr/>
        </p:nvSpPr>
        <p:spPr>
          <a:xfrm rot="20083778">
            <a:off x="3123726" y="1278138"/>
            <a:ext cx="978408" cy="484632"/>
          </a:xfrm>
          <a:prstGeom prst="lef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/>
          <p:cNvSpPr/>
          <p:nvPr/>
        </p:nvSpPr>
        <p:spPr>
          <a:xfrm rot="18886666">
            <a:off x="3417086" y="2137292"/>
            <a:ext cx="978408" cy="484632"/>
          </a:xfrm>
          <a:prstGeom prst="lef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 rot="16200000">
            <a:off x="5322953" y="3282788"/>
            <a:ext cx="978408" cy="484632"/>
          </a:xfrm>
          <a:prstGeom prst="lef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лево 28"/>
          <p:cNvSpPr/>
          <p:nvPr/>
        </p:nvSpPr>
        <p:spPr>
          <a:xfrm rot="13373478">
            <a:off x="7066828" y="2030495"/>
            <a:ext cx="978408" cy="484632"/>
          </a:xfrm>
          <a:prstGeom prst="lef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 rot="11951947">
            <a:off x="7559751" y="1237920"/>
            <a:ext cx="978408" cy="484632"/>
          </a:xfrm>
          <a:prstGeom prst="lef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18886666">
            <a:off x="3880939" y="3058919"/>
            <a:ext cx="978408" cy="484632"/>
          </a:xfrm>
          <a:prstGeom prst="lef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13373478">
            <a:off x="6717222" y="3053420"/>
            <a:ext cx="978408" cy="484632"/>
          </a:xfrm>
          <a:prstGeom prst="lef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076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0981" y="140677"/>
            <a:ext cx="8001000" cy="79130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ТРЕБОВАНИЯ К конкурсной </a:t>
            </a:r>
            <a:r>
              <a:rPr lang="ru-RU" sz="3200" b="1" dirty="0" err="1">
                <a:solidFill>
                  <a:schemeClr val="bg1"/>
                </a:solidFill>
              </a:rPr>
              <a:t>работЕ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7062" y="1424354"/>
            <a:ext cx="10455642" cy="461303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Конкурсная работа – это рукописный текст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(кроме работ обучающихся с ОВЗ, имеющих трудности с письмом)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Работа представляется в письменном виде строго на утвержденном бланке с логотипом Конкурса.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Бланки размещены на официальном сайте Конкурса 2021 года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Все поля в заявке обязательны для заполнения.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Заявка может быть заполнена от руки или напечатана на компьютере</a:t>
            </a:r>
          </a:p>
          <a:p>
            <a:endParaRPr lang="en-US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7643" t="17382" r="17551" b="29045"/>
          <a:stretch/>
        </p:blipFill>
        <p:spPr bwMode="auto">
          <a:xfrm>
            <a:off x="281989" y="260043"/>
            <a:ext cx="1133574" cy="812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84212" y="5606561"/>
            <a:ext cx="10341342" cy="4308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СОЧИНЕНИЯ БЕЗ ПРЕДОСТАВЛЕННОЙ ЗАЯВКИ НА КОНКУРС НЕ ПРИНИМАЮТСЯ</a:t>
            </a:r>
          </a:p>
        </p:txBody>
      </p:sp>
    </p:spTree>
    <p:extLst>
      <p:ext uri="{BB962C8B-B14F-4D97-AF65-F5344CB8AC3E}">
        <p14:creationId xmlns:p14="http://schemas.microsoft.com/office/powerpoint/2010/main" val="341426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5438" y="264167"/>
            <a:ext cx="8534401" cy="6223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Оформление работы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582" y="791308"/>
            <a:ext cx="11396418" cy="5666642"/>
          </a:xfrm>
        </p:spPr>
        <p:txBody>
          <a:bodyPr/>
          <a:lstStyle/>
          <a:p>
            <a:endParaRPr lang="ru-RU" dirty="0"/>
          </a:p>
          <a:p>
            <a:r>
              <a:rPr lang="ru-RU" b="1" dirty="0">
                <a:solidFill>
                  <a:schemeClr val="bg1"/>
                </a:solidFill>
              </a:rPr>
              <a:t>На федеральный этап Конкурса принимаются сочинения в следующем формате: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</a:rPr>
              <a:t>Сканированная рукописная копия сочинения : формат </a:t>
            </a:r>
            <a:r>
              <a:rPr lang="en-US" dirty="0">
                <a:solidFill>
                  <a:schemeClr val="bg1"/>
                </a:solidFill>
              </a:rPr>
              <a:t>PDF</a:t>
            </a:r>
            <a:r>
              <a:rPr lang="ru-RU" dirty="0">
                <a:solidFill>
                  <a:schemeClr val="bg1"/>
                </a:solidFill>
              </a:rPr>
              <a:t>, тип изображения ЧБ,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разрешение 600 </a:t>
            </a:r>
            <a:r>
              <a:rPr lang="en-US" dirty="0">
                <a:solidFill>
                  <a:schemeClr val="bg1"/>
                </a:solidFill>
              </a:rPr>
              <a:t>dpi</a:t>
            </a:r>
            <a:r>
              <a:rPr lang="ru-RU" dirty="0">
                <a:solidFill>
                  <a:schemeClr val="bg1"/>
                </a:solidFill>
              </a:rPr>
              <a:t>, объем не более 3 Мб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</a:rPr>
              <a:t>Копия, набранная на компьютере и сохраненная в формате </a:t>
            </a:r>
            <a:r>
              <a:rPr lang="en-US" dirty="0">
                <a:solidFill>
                  <a:schemeClr val="bg1"/>
                </a:solidFill>
              </a:rPr>
              <a:t>doc. </a:t>
            </a:r>
            <a:r>
              <a:rPr lang="ru-RU" dirty="0">
                <a:solidFill>
                  <a:schemeClr val="bg1"/>
                </a:solidFill>
              </a:rPr>
              <a:t>или </a:t>
            </a:r>
            <a:r>
              <a:rPr lang="en-US" dirty="0">
                <a:solidFill>
                  <a:schemeClr val="bg1"/>
                </a:solidFill>
              </a:rPr>
              <a:t>docx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</a:rPr>
              <a:t>Параметры файла: в формате </a:t>
            </a:r>
            <a:r>
              <a:rPr lang="en-US" dirty="0">
                <a:solidFill>
                  <a:schemeClr val="bg1"/>
                </a:solidFill>
              </a:rPr>
              <a:t>Microsoft Word</a:t>
            </a:r>
            <a:r>
              <a:rPr lang="ru-RU" dirty="0">
                <a:solidFill>
                  <a:schemeClr val="bg1"/>
                </a:solidFill>
              </a:rPr>
              <a:t>, размер шрифта 14, шрифт </a:t>
            </a:r>
            <a:r>
              <a:rPr lang="en-US" dirty="0">
                <a:solidFill>
                  <a:schemeClr val="bg1"/>
                </a:solidFill>
              </a:rPr>
              <a:t>Times New Roman</a:t>
            </a:r>
            <a:r>
              <a:rPr lang="ru-RU" dirty="0">
                <a:solidFill>
                  <a:schemeClr val="bg1"/>
                </a:solidFill>
              </a:rPr>
              <a:t>, межстрочный интервал 1,5, выравнивание по ширине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</a:rPr>
              <a:t>От каждого регионального оператора на федеральный этап Конкурса может быть представлено не более 3 конкурсных сочинений по одному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от каждой категории обучающихся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7643" t="17382" r="17551" b="29045"/>
          <a:stretch/>
        </p:blipFill>
        <p:spPr bwMode="auto">
          <a:xfrm>
            <a:off x="281989" y="169008"/>
            <a:ext cx="1133574" cy="812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1278" y="5143500"/>
            <a:ext cx="10848974" cy="914400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 отсутствии одного из указанных вариантов представления конкурсное сочинение </a:t>
            </a:r>
            <a:br>
              <a:rPr lang="ru-RU" dirty="0"/>
            </a:br>
            <a:r>
              <a:rPr lang="ru-RU" dirty="0"/>
              <a:t>на федеральный этап Конкурса не принимается</a:t>
            </a:r>
          </a:p>
        </p:txBody>
      </p:sp>
    </p:spTree>
    <p:extLst>
      <p:ext uri="{BB962C8B-B14F-4D97-AF65-F5344CB8AC3E}">
        <p14:creationId xmlns:p14="http://schemas.microsoft.com/office/powerpoint/2010/main" val="1165143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4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353" y="179478"/>
            <a:ext cx="8498134" cy="782548"/>
          </a:xfrm>
          <a:solidFill>
            <a:schemeClr val="bg2"/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ПРИЧИНЫ, ПО КОТОРЫМ РАБОТЫ НЕ ДОПУСКАЮТСЯ К УЧАСТИЮ В КОНКУРСЕ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47800" y="1146678"/>
            <a:ext cx="2733675" cy="13335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Сочинение содержит некорректные заимствования (плагиат)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7799" y="2759326"/>
            <a:ext cx="2733675" cy="13335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Сочинение </a:t>
            </a:r>
            <a:br>
              <a:rPr lang="ru-RU" sz="1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не соответствует тематике или жанру Конкурса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7799" y="4260055"/>
            <a:ext cx="2733675" cy="17811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Участник </a:t>
            </a:r>
            <a:br>
              <a:rPr lang="ru-RU" sz="1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не соответствует </a:t>
            </a:r>
            <a:br>
              <a:rPr lang="ru-RU" sz="1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ни одной из категорий обучающихся, предусмотренных организаторами Конкурса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70448" y="1146678"/>
            <a:ext cx="2805402" cy="13335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Участник Конкурса </a:t>
            </a:r>
            <a:br>
              <a:rPr lang="ru-RU" sz="1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не имеет российского гражданства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42175" y="2714082"/>
            <a:ext cx="2733675" cy="164782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Сочинения, подготовленные </a:t>
            </a:r>
            <a:br>
              <a:rPr lang="ru-RU" sz="1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с нарушением требований </a:t>
            </a:r>
            <a:br>
              <a:rPr lang="ru-RU" sz="1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к их оформлению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42175" y="4483891"/>
            <a:ext cx="2733675" cy="155733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Сочинения, отправленные с нарушением сроков представления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64823" y="1077942"/>
            <a:ext cx="2714625" cy="24480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На федеральный уровень не допускаются работы участников, </a:t>
            </a:r>
            <a:br>
              <a:rPr lang="ru-RU" sz="1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не ставшие победителями регионального этапа конкурса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64822" y="3764756"/>
            <a:ext cx="2714625" cy="2276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Исключаются </a:t>
            </a:r>
            <a:br>
              <a:rPr lang="ru-RU" sz="1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из списка финалистов сочинения, </a:t>
            </a:r>
            <a:br>
              <a:rPr lang="ru-RU" sz="1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не имеющие всей сопроводительной документации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l="17643" t="17382" r="17551" b="29045"/>
          <a:stretch/>
        </p:blipFill>
        <p:spPr bwMode="auto">
          <a:xfrm>
            <a:off x="314226" y="179477"/>
            <a:ext cx="1133574" cy="812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439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3828</TotalTime>
  <Words>1310</Words>
  <Application>Microsoft Office PowerPoint</Application>
  <PresentationFormat>Широкоэкранный</PresentationFormat>
  <Paragraphs>120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Century Gothic</vt:lpstr>
      <vt:lpstr>Times New Roman</vt:lpstr>
      <vt:lpstr>Wingdings</vt:lpstr>
      <vt:lpstr>Wingdings 3</vt:lpstr>
      <vt:lpstr>Сектор</vt:lpstr>
      <vt:lpstr>МЕТОДИЧЕСКИЕ РЕКОМЕНДАЦИИ  ДЛЯ ЧЛЕНОВ ЖЮРИ ФЕДЕРАЛЬНОГО ЭТАПа Конкурса</vt:lpstr>
      <vt:lpstr>Презентация PowerPoint</vt:lpstr>
      <vt:lpstr>В конкурсе могут принять участие: Обучающиеся образовательных организаций  Российской федерации республики беларусь специализированных структурных образовательных подразделений  мид россии</vt:lpstr>
      <vt:lpstr>ОРГАНИЗАЦИЯ РАБОТЫ ЖЮРИ  НА ФЕДЕРАЛЬНОМ ЭТАПЕ КОНКУРСА</vt:lpstr>
      <vt:lpstr>ТРЕБОВАНИЯ К ЧЛЕНАМ ЖЮРИ</vt:lpstr>
      <vt:lpstr>Презентация PowerPoint</vt:lpstr>
      <vt:lpstr>ТРЕБОВАНИЯ К конкурсной работЕ</vt:lpstr>
      <vt:lpstr>Оформление работы</vt:lpstr>
      <vt:lpstr>ПРИЧИНЫ, ПО КОТОРЫМ РАБОТЫ НЕ ДОПУСКАЮТСЯ К УЧАСТИЮ В КОНКУРСЕ</vt:lpstr>
      <vt:lpstr>Тематические НАПРАВЛЕНИЯ конкурса</vt:lpstr>
      <vt:lpstr>Презентация PowerPoint</vt:lpstr>
      <vt:lpstr>Единые требования к критериям оценки конкурсных работ</vt:lpstr>
      <vt:lpstr>Презентация PowerPoint</vt:lpstr>
      <vt:lpstr>Презентация PowerPoint</vt:lpstr>
      <vt:lpstr> Дополнительный (вариативный) критерий  добавляется только на федеральном этапе Конкурса  </vt:lpstr>
      <vt:lpstr>Разъяснения по показателям оценивания</vt:lpstr>
      <vt:lpstr>СПИСОК ЛИТЕРАТУРЫ</vt:lpstr>
      <vt:lpstr>Оценивание работ</vt:lpstr>
      <vt:lpstr>Презентация PowerPoint</vt:lpstr>
      <vt:lpstr>Презентация PowerPoint</vt:lpstr>
    </vt:vector>
  </TitlesOfParts>
  <Company>МПГУ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Деревянко Юлия Евгеньевна</dc:creator>
  <cp:lastModifiedBy>Елена Кондрашова</cp:lastModifiedBy>
  <cp:revision>145</cp:revision>
  <cp:lastPrinted>2021-02-15T07:49:38Z</cp:lastPrinted>
  <dcterms:created xsi:type="dcterms:W3CDTF">2021-01-19T12:36:03Z</dcterms:created>
  <dcterms:modified xsi:type="dcterms:W3CDTF">2021-03-15T09:45:57Z</dcterms:modified>
</cp:coreProperties>
</file>