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4660"/>
  </p:normalViewPr>
  <p:slideViewPr>
    <p:cSldViewPr snapToGrid="0">
      <p:cViewPr varScale="1">
        <p:scale>
          <a:sx n="45" d="100"/>
          <a:sy n="45" d="100"/>
        </p:scale>
        <p:origin x="8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85DF35-6EF4-45AE-BF75-89650009D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8194D6-7A81-4DC9-B3FF-90694780D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7C7DAC-7936-458A-82AA-4336CFCD5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BDA471-47FC-4DC9-9492-F2BF3D75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FEB89-42F1-49F7-A381-A8ABF6A2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1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6B346-7585-4767-A1DC-64D4B0BE3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3F285F-E418-40BE-90EE-698B7BCD6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43A7D4-6735-46DF-9894-C80452946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EF6EFF-A6FC-46D6-B619-EC86F0B69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999AF4-212A-4ACA-8814-D2538A998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76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C20859-6EEB-4AD5-85C1-AF16C50FD5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F3740B-C8B6-4D53-BC8B-C6ACA6F2B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BFE734-4DE9-4AF5-86D6-D9D52E848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DAD997-C761-4C8F-8C5D-19F0696C9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B114A4-9DB1-440E-9A04-08F1D612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34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D08856-B005-42C6-A83C-60D3D541B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060CBC-E023-4EB8-83EC-DA90D496B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229F5A-D4DD-45A3-BED3-6B2A0970A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AEFDCE-3B08-4D9F-9211-9ACE0060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A65922-C376-4766-84AE-7FA675C5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1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F7B871-98DC-4A1E-91A3-DBAFEA6BB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DAC7C1-F187-4B1D-AAE0-482CDC8B8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3BC871-7D4E-4D21-B000-57851ADF5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063327-7ECA-4F4C-B824-9266DD064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002DA5-6FD4-48D4-8EE1-ACF5B40D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08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FE51F0-5C88-4972-86CC-00612E118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30FDB7-EC39-4145-8FB8-2BFDAA703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CFD21D-90DD-4510-970B-6D0794820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45695F-E824-4CCB-9349-01BE71BE1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4CA15D-6E67-4F31-A88C-D44F2B7E5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FB8606-FF59-4530-892C-29BE09088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54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69446D-9B78-41DC-A929-D6EF31FAE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7AAE4C-8D16-489B-BD29-79BCE9376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2BB42D-BAA9-46A3-BE2F-45A852B09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9703D6B-03B0-4FAB-9A6D-51BAFE31E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2F1DBEC-16CB-4737-BA5C-BAA5052B5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8B75D8A-0ACE-47F9-9E81-1F61C4B03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13664CA-799E-4859-A9B7-D1269077A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41EB77F-B4F2-4EDB-95D0-2404F833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37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03B206-8C3B-4CDD-9DD9-2C8B2D98D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A98211E-5C2A-4E75-8C78-48058CE6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5557AAC-E150-4DDA-815D-22FF9DEA1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29278B-6985-4C4B-896D-B3BA395DA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09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BBAFB89-DC35-42C9-A2A5-625BF534B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9FEB3FD-ED0E-4095-B03A-26EAD30C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10E95F-C6AE-4B66-9EE2-C446B4C6A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85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CDA7E8-29B4-44B4-B2AA-E750A3810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4A1202-7C17-40B8-9473-64EE0E6F5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EAC757-A238-47F5-939E-0EA79C6F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102089-A78A-4DAB-9B4F-55F585215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5CFFD9-7172-4450-A165-82BC8F10D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98CFCC-84A9-4BD5-8530-CF0457799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27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8D7BF0-4FE5-42CE-862C-1EE2EE38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17F89F1-B439-47B8-8679-318F118E0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BE8387-1D1E-488B-8873-BDC46F8D4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AA0C1C-7EB7-4FD7-A737-6C04F797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CB1833-D8A6-4368-9C65-65E1F90EB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B373B3-6193-42A2-BC5F-240C165C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8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0ED2E1-80BC-42D6-B1EC-CDAB02055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7529C0-E0B5-40DC-889E-91A4878D2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AD99A3-E91B-4579-936A-9080E42833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32585-096D-44EB-B088-1FB8A4314C4A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34E34D-B671-4B86-8F62-BC820FDBF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3C0FD9-86B5-4D40-9A6E-92C3BB296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99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31E0EA9-B740-4648-B2D4-C1EACD87117E}"/>
              </a:ext>
            </a:extLst>
          </p:cNvPr>
          <p:cNvSpPr txBox="1"/>
          <p:nvPr/>
        </p:nvSpPr>
        <p:spPr>
          <a:xfrm>
            <a:off x="2992901" y="1359310"/>
            <a:ext cx="7797019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9380" algn="ctr"/>
            <a:r>
              <a:rPr lang="ru-RU" sz="28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</a:rPr>
              <a:t>ВСЕРОССИЙСКИЙ КОНКУРС СОЧИНЕНИЙ</a:t>
            </a:r>
            <a:endParaRPr lang="ru-RU" sz="2800" dirty="0">
              <a:solidFill>
                <a:srgbClr val="C00000"/>
              </a:solidFill>
              <a:latin typeface="+mj-lt"/>
              <a:ea typeface="Calibri" panose="020F0502020204030204" pitchFamily="34" charset="0"/>
            </a:endParaRPr>
          </a:p>
          <a:p>
            <a:pPr marL="119380" algn="ctr"/>
            <a:r>
              <a:rPr lang="ru-RU" sz="28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</a:rPr>
              <a:t>«БЕЗ СРОКА ДАВНОСТИ»</a:t>
            </a:r>
          </a:p>
          <a:p>
            <a:pPr marL="119380" algn="ctr"/>
            <a:endParaRPr lang="ru-RU" sz="2800" dirty="0">
              <a:solidFill>
                <a:srgbClr val="C00000"/>
              </a:solidFill>
              <a:latin typeface="+mj-lt"/>
              <a:ea typeface="Calibri" panose="020F0502020204030204" pitchFamily="34" charset="0"/>
            </a:endParaRPr>
          </a:p>
          <a:p>
            <a:pPr marL="119380" algn="ctr"/>
            <a:r>
              <a:rPr lang="ru-RU" sz="2000" b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</a:rPr>
              <a:t>МЕТОДИЧЕСКИЕ РЕКОМЕНДАЦИИ ДЛЯ УЧИТЕЛЕЙ</a:t>
            </a:r>
            <a:endParaRPr lang="ru-RU" sz="2000" dirty="0">
              <a:solidFill>
                <a:srgbClr val="C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119380" algn="ctr"/>
            <a:r>
              <a:rPr lang="ru-RU" sz="2000" b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</a:rPr>
              <a:t>ПО ПОДГОТОВКЕ ОБУЧАЮЩИХСЯ К НАПИСАНИЮ СОЧИНЕНИЙ</a:t>
            </a:r>
            <a:endParaRPr lang="ru-RU" sz="2000" dirty="0">
              <a:solidFill>
                <a:srgbClr val="C0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  <p:pic>
        <p:nvPicPr>
          <p:cNvPr id="9" name="Picture 2" descr="http://olimpiada.ru/files/m_activity/371/%D0%BC%D0%BF%D0%B3%D1%83.jpg">
            <a:extLst>
              <a:ext uri="{FF2B5EF4-FFF2-40B4-BE49-F238E27FC236}">
                <a16:creationId xmlns:a16="http://schemas.microsoft.com/office/drawing/2014/main" id="{09C7F9F7-45C2-407A-9791-3873009BD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9820" y="4502125"/>
            <a:ext cx="1800200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A0FE97-E941-403E-BFC3-A45046F6C552}"/>
              </a:ext>
            </a:extLst>
          </p:cNvPr>
          <p:cNvSpPr txBox="1"/>
          <p:nvPr/>
        </p:nvSpPr>
        <p:spPr>
          <a:xfrm>
            <a:off x="608427" y="5256741"/>
            <a:ext cx="8023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Кандидат педагогических наук, </a:t>
            </a:r>
            <a:endParaRPr lang="en-US" b="1" dirty="0"/>
          </a:p>
          <a:p>
            <a:r>
              <a:rPr lang="ru-RU" b="1" dirty="0"/>
              <a:t>Заместитель директора Института истории и политики МПГУ </a:t>
            </a:r>
            <a:endParaRPr lang="en-US" b="1" dirty="0"/>
          </a:p>
          <a:p>
            <a:r>
              <a:rPr lang="ru-RU" b="1" dirty="0"/>
              <a:t>Несмелова Марина Леонидовна</a:t>
            </a:r>
          </a:p>
        </p:txBody>
      </p:sp>
      <p:pic>
        <p:nvPicPr>
          <p:cNvPr id="10" name="Рисунок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1410" y="102192"/>
            <a:ext cx="4980864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560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08AD0F-EBC1-4EEF-9C50-2E61D13A02FC}"/>
              </a:ext>
            </a:extLst>
          </p:cNvPr>
          <p:cNvSpPr txBox="1"/>
          <p:nvPr/>
        </p:nvSpPr>
        <p:spPr>
          <a:xfrm>
            <a:off x="6493412" y="1583094"/>
            <a:ext cx="5552636" cy="40164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соответствие сочинения выбранному тематическому направлению;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формулировка темы сочинения (уместность, самостоятельность, оригинальность);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соответствие содержания конкурсного сочинения выбранной теме;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полнота раскрытия темы сочинения;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оригинальность авторского замысла;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корректное использование литературного, исторического, фактического (в том числе биографического), научного и другого материала;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соответствие содержания конкурсного сочинения выбранному жанру;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воплощенность идейного замысла.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2957514" y="671036"/>
            <a:ext cx="8462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E5EE83-13E4-4ECC-A91E-722012399C16}"/>
              </a:ext>
            </a:extLst>
          </p:cNvPr>
          <p:cNvSpPr txBox="1"/>
          <p:nvPr/>
        </p:nvSpPr>
        <p:spPr>
          <a:xfrm>
            <a:off x="6862296" y="1143264"/>
            <a:ext cx="32246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сочинения:</a:t>
            </a:r>
            <a:endParaRPr lang="ru-RU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592D7E-E98C-4F80-8F19-B8B519316050}"/>
              </a:ext>
            </a:extLst>
          </p:cNvPr>
          <p:cNvSpPr txBox="1"/>
          <p:nvPr/>
        </p:nvSpPr>
        <p:spPr>
          <a:xfrm>
            <a:off x="-103164" y="1947518"/>
            <a:ext cx="8394895" cy="384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43510" indent="450215" algn="just">
              <a:lnSpc>
                <a:spcPct val="115000"/>
              </a:lnSpc>
              <a:spcAft>
                <a:spcPts val="25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Жанровое и языковое своеобразие сочинения:</a:t>
            </a:r>
            <a:endParaRPr lang="ru-RU" sz="1800" b="1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135A71-C892-4B66-B4C8-30C108F32CB9}"/>
              </a:ext>
            </a:extLst>
          </p:cNvPr>
          <p:cNvSpPr txBox="1"/>
          <p:nvPr/>
        </p:nvSpPr>
        <p:spPr>
          <a:xfrm>
            <a:off x="145952" y="2402673"/>
            <a:ext cx="6098344" cy="21852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в сочинении признаков выбранного жанра, цельность, логичность и соразмерность композиции сочинения;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богатство лексики и разнообразие синтаксических конструкций;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точность, ясность и выразительность речи;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целесообразность использования языковых средств;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стилевое единство.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FD4F50-C565-4968-A16E-1E8C89064A34}"/>
              </a:ext>
            </a:extLst>
          </p:cNvPr>
          <p:cNvSpPr txBox="1"/>
          <p:nvPr/>
        </p:nvSpPr>
        <p:spPr>
          <a:xfrm>
            <a:off x="-68689" y="5261985"/>
            <a:ext cx="4357664" cy="384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43510" indent="450215" algn="just">
              <a:lnSpc>
                <a:spcPct val="115000"/>
              </a:lnSpc>
              <a:spcAft>
                <a:spcPts val="25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Грамотность сочинения:</a:t>
            </a:r>
            <a:endParaRPr lang="ru-RU" sz="1800" b="1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F0AF96-BAD2-4508-ADDC-DD544EB5E03F}"/>
              </a:ext>
            </a:extLst>
          </p:cNvPr>
          <p:cNvSpPr txBox="1"/>
          <p:nvPr/>
        </p:nvSpPr>
        <p:spPr>
          <a:xfrm>
            <a:off x="109413" y="5794328"/>
            <a:ext cx="11936635" cy="87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орфографических норм русского языка;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пунктуационных норм русского языка;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языковых норм (правил употребления слов, грамматических форм и стилистических ресурсов).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5485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80796C-3040-4AEF-8B8D-33B24C9C90AA}"/>
              </a:ext>
            </a:extLst>
          </p:cNvPr>
          <p:cNvSpPr txBox="1"/>
          <p:nvPr/>
        </p:nvSpPr>
        <p:spPr>
          <a:xfrm>
            <a:off x="425940" y="2244337"/>
            <a:ext cx="113401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125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воспитание уважения к памяти о героических и трагических событиях </a:t>
            </a:r>
            <a:r>
              <a:rPr lang="ru-RU" sz="2000" dirty="0">
                <a:effectLst/>
                <a:ea typeface="Calibri" panose="020F0502020204030204" pitchFamily="34" charset="0"/>
              </a:rPr>
              <a:t>Великой Отечественной войны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;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marL="365125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недопущение фальсификации фактов о событиях Великой Отечественной войны, военных преступлениях нацистов и их пособников, геноциде мирного населения на территории стран, входивших в состав СССР;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marL="365125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Calibri" panose="020F0502020204030204" pitchFamily="34" charset="0"/>
              </a:rPr>
              <a:t>приобщение подрастающего поколения к изучению истории своей страны 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посредством изучения и осмысления творчества писателей и поэтов-фронтовиков </a:t>
            </a:r>
            <a:r>
              <a:rPr lang="ru-RU" sz="2000" dirty="0">
                <a:effectLst/>
                <a:ea typeface="Calibri" panose="020F0502020204030204" pitchFamily="34" charset="0"/>
              </a:rPr>
              <a:t>Великой Отечественной войны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, музыкальных произведений, книг, документальных и художественных фильмов, созданных в период Великой Отечественной войны или посвященные ей;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marL="365125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привлечение детей и молодежи к участию в мероприятиях по сохранению и увековечению памяти о Великой Отечественной войне.</a:t>
            </a:r>
            <a:endParaRPr lang="ru-RU" sz="2000" dirty="0">
              <a:effectLst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0C7718-9BEF-46D0-BFE1-550C2CF5E7FD}"/>
              </a:ext>
            </a:extLst>
          </p:cNvPr>
          <p:cNvSpPr txBox="1"/>
          <p:nvPr/>
        </p:nvSpPr>
        <p:spPr>
          <a:xfrm>
            <a:off x="3300830" y="366346"/>
            <a:ext cx="826281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ЦЕЛЬ КОНКУРСА </a:t>
            </a:r>
            <a:r>
              <a:rPr lang="ru-RU" sz="1800" b="1" dirty="0">
                <a:effectLst/>
                <a:ea typeface="Calibri" panose="020F0502020204030204" pitchFamily="34" charset="0"/>
              </a:rPr>
              <a:t>- СОХРАНЕНИЕ И УВЕКОВЕЧЕНИЕ ПАМЯТИ О ВЕЛИКОЙ ОТЕЧЕСТВЕННОЙ ВОЙНЕ 1941-1945 ГОДОВ.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143338-8007-4555-867E-1BAE70F4AC6C}"/>
              </a:ext>
            </a:extLst>
          </p:cNvPr>
          <p:cNvSpPr txBox="1"/>
          <p:nvPr/>
        </p:nvSpPr>
        <p:spPr>
          <a:xfrm>
            <a:off x="1333892" y="1628624"/>
            <a:ext cx="6098344" cy="497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ЗАДАЧИ КОНКУРСА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: </a:t>
            </a:r>
            <a:endParaRPr lang="ru-RU" sz="2000" dirty="0">
              <a:effectLst/>
              <a:ea typeface="Calibri" panose="020F0502020204030204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47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9C4AA8-8C10-4BC1-8F22-E1C0670F84A6}"/>
              </a:ext>
            </a:extLst>
          </p:cNvPr>
          <p:cNvSpPr txBox="1"/>
          <p:nvPr/>
        </p:nvSpPr>
        <p:spPr>
          <a:xfrm>
            <a:off x="6766560" y="1927042"/>
            <a:ext cx="499403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ea typeface="Times New Roman" panose="02020603050405020304" pitchFamily="18" charset="0"/>
              </a:rPr>
              <a:t>формирование активной гражданской позиции в отношении событий Великой Отечественной войны </a:t>
            </a:r>
            <a:endParaRPr lang="ru-RU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C15039-AE57-4099-A0F3-8429BE9B5783}"/>
              </a:ext>
            </a:extLst>
          </p:cNvPr>
          <p:cNvSpPr txBox="1"/>
          <p:nvPr/>
        </p:nvSpPr>
        <p:spPr>
          <a:xfrm>
            <a:off x="3018692" y="772930"/>
            <a:ext cx="8615289" cy="497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КОНКУРС КАК РЕАЛЬНЫЙ ИНСТРУМЕНТ (ТЕХНОЛОГИЯ)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D1B958-0241-45C4-84C5-DF2408E1D017}"/>
              </a:ext>
            </a:extLst>
          </p:cNvPr>
          <p:cNvSpPr txBox="1"/>
          <p:nvPr/>
        </p:nvSpPr>
        <p:spPr>
          <a:xfrm>
            <a:off x="1209822" y="1927042"/>
            <a:ext cx="488617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ea typeface="Times New Roman" panose="02020603050405020304" pitchFamily="18" charset="0"/>
              </a:rPr>
              <a:t>повышение степени личной заинтересованности, эмоционального сопереживания, соучастия и формирование механизмов рефлексии обучающихся в отношении событий Великой Отечественной войны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D2EC5A-5255-43FE-82E8-56E3C43D7675}"/>
              </a:ext>
            </a:extLst>
          </p:cNvPr>
          <p:cNvSpPr txBox="1"/>
          <p:nvPr/>
        </p:nvSpPr>
        <p:spPr>
          <a:xfrm>
            <a:off x="1209822" y="4400527"/>
            <a:ext cx="4886177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</a:lstStyle>
          <a:p>
            <a:r>
              <a:rPr lang="ru-RU" dirty="0"/>
              <a:t>выбор темы, связанной с: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субъектом РФ, городом, населенным пунктом проживания участника конкурса (ситуация его сопричастности истории Малой родины);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историей семьи (члены семьи как участники событий).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3E3E10-D0F9-450F-B2EC-9FF66D9DA163}"/>
              </a:ext>
            </a:extLst>
          </p:cNvPr>
          <p:cNvSpPr txBox="1"/>
          <p:nvPr/>
        </p:nvSpPr>
        <p:spPr>
          <a:xfrm>
            <a:off x="6766560" y="4400527"/>
            <a:ext cx="4867421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</a:lstStyle>
          <a:p>
            <a:r>
              <a:rPr lang="ru-RU" dirty="0"/>
              <a:t>побудить к действиям, направленным на: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изучение и сохранение культурного и исторического наследия Великой Отечественной войны;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недопущение фальсификаций и пересмотра позиций и оценок в отношении изучаемых событий.</a:t>
            </a:r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47F55386-FCDF-4515-83C8-B678EE1CE068}"/>
              </a:ext>
            </a:extLst>
          </p:cNvPr>
          <p:cNvSpPr/>
          <p:nvPr/>
        </p:nvSpPr>
        <p:spPr>
          <a:xfrm>
            <a:off x="2848101" y="4001876"/>
            <a:ext cx="1055077" cy="262809"/>
          </a:xfrm>
          <a:prstGeom prst="downArrow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2E418E09-29F0-4D23-91D3-37B8B784DE80}"/>
              </a:ext>
            </a:extLst>
          </p:cNvPr>
          <p:cNvSpPr/>
          <p:nvPr/>
        </p:nvSpPr>
        <p:spPr>
          <a:xfrm>
            <a:off x="8534402" y="3901229"/>
            <a:ext cx="1055077" cy="262809"/>
          </a:xfrm>
          <a:prstGeom prst="downArrow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548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9CD784-ABD4-4E02-88B3-2E0EA3B8B993}"/>
              </a:ext>
            </a:extLst>
          </p:cNvPr>
          <p:cNvSpPr txBox="1"/>
          <p:nvPr/>
        </p:nvSpPr>
        <p:spPr>
          <a:xfrm>
            <a:off x="511126" y="1857309"/>
            <a:ext cx="1116974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ru-RU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отражение событий Великой Отечественной войны в истории субъекта Российской Федерации, города или населенного пункта;</a:t>
            </a: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ru-RU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история создания мемориала или музея Великой Отечественной войны;</a:t>
            </a: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ru-RU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Великая Отечественная война в истории семьи участника Конкурса;</a:t>
            </a: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ru-RU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биография участников боевых действий или работников тыла в годы Великой Отечественной войны;</a:t>
            </a: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ru-RU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творчество писателей-фронтовиков и поэтов-фронтовиков Великой Отечественной войны;</a:t>
            </a: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ru-RU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музыкальные произведения, книги, документальные и художественные фильмы, созданные в годы Великой Отечественной войны или посвященные ей;</a:t>
            </a: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ru-RU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деятельность поисковых отрядов и волонтерских организаций и участие молодежи в мероприятиях по сохранению и увековечению памяти о Великой Отечественной войне.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FA73A0-815B-4C38-A9B9-62685036B692}"/>
              </a:ext>
            </a:extLst>
          </p:cNvPr>
          <p:cNvSpPr txBox="1"/>
          <p:nvPr/>
        </p:nvSpPr>
        <p:spPr>
          <a:xfrm>
            <a:off x="3046828" y="574095"/>
            <a:ext cx="7306994" cy="497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ТЕМАТИЧЕСКИЕ НАПРАВЛЕНИЯ КОНКУРСА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5983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9A64F5-5352-48D2-833F-85ACF037069B}"/>
              </a:ext>
            </a:extLst>
          </p:cNvPr>
          <p:cNvSpPr txBox="1"/>
          <p:nvPr/>
        </p:nvSpPr>
        <p:spPr>
          <a:xfrm>
            <a:off x="3330526" y="772930"/>
            <a:ext cx="6098344" cy="49795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lnSpc>
                <a:spcPct val="150000"/>
              </a:lnSpc>
              <a:defRPr sz="2000" b="1">
                <a:solidFill>
                  <a:srgbClr val="C00000"/>
                </a:solidFill>
                <a:effectLst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СОДЕРЖАТЕЛЬНЫЕ АКЦЕНТЫ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FE2B4E-994C-4F35-A569-95DB014B901A}"/>
              </a:ext>
            </a:extLst>
          </p:cNvPr>
          <p:cNvSpPr txBox="1"/>
          <p:nvPr/>
        </p:nvSpPr>
        <p:spPr>
          <a:xfrm>
            <a:off x="1678743" y="2396375"/>
            <a:ext cx="93221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/>
              <a:t>помним события Великой Отечественной войны, ее участников и героев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/>
              <a:t>не забудем сами и не дадим забыть другим о 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человеконенавистнических нацистских теориях и военных преступлениях нацистов, геноциде мирного населения на территории стран, входивших в состав СССР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/>
              <a:t>не допустим фальсификации 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фактов о событиях Великой Отечественной войны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C31757-6BC9-4ECC-BD54-2C499791276A}"/>
              </a:ext>
            </a:extLst>
          </p:cNvPr>
          <p:cNvSpPr txBox="1"/>
          <p:nvPr/>
        </p:nvSpPr>
        <p:spPr>
          <a:xfrm>
            <a:off x="832045" y="5797763"/>
            <a:ext cx="10527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! В методических рекомендациях для учителей истории есть комментарии к содержанию каждого тематического направления !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973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DE62E8-61EB-413A-A6FB-70137DA0F57D}"/>
              </a:ext>
            </a:extLst>
          </p:cNvPr>
          <p:cNvSpPr txBox="1"/>
          <p:nvPr/>
        </p:nvSpPr>
        <p:spPr>
          <a:xfrm>
            <a:off x="703384" y="1962510"/>
            <a:ext cx="1119788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наличие фактов участия субъекта РФ, города, населенного пункта проживания участника Конкурса в событиях Великой Отечественной войны;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размещение в субъекте РФ, городе, населенном пункте проживания участника Конкурса объектов, связанных с историей Великой Отечественной войны: памятников, мемориалов, музеев;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сохранение в семье участника Конкурса памяти о родственниках - участниках Великой Отечественной войны, наличие семейного архива, отражающего это участие;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деятельность в субъекте РФ, городе, населенном пункте проживания участника конкурса поисковых отрядов и волонтерских организаций, проведение молодежных мероприятий по сохранению и увековечению памяти о Великой Отечественной войне, личное участие в них участника конкурса;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внеурочные занятия и интересы участника конкурса, его увлечение отдельными видами искусства (кино, музыка, чтение и т. д.).</a:t>
            </a:r>
            <a:endParaRPr lang="ru-RU" sz="2000" dirty="0">
              <a:effectLst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080149-05DB-4B9C-960B-D0B75841F550}"/>
              </a:ext>
            </a:extLst>
          </p:cNvPr>
          <p:cNvSpPr txBox="1"/>
          <p:nvPr/>
        </p:nvSpPr>
        <p:spPr>
          <a:xfrm>
            <a:off x="3002843" y="821854"/>
            <a:ext cx="8462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ФАКТОРЫ ВЫБОРА ТЕМАТИЧЕСКОГО НАПРАВЛЕНИЯ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40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880D28-AF5D-4707-B9A1-23E62A5B8E52}"/>
              </a:ext>
            </a:extLst>
          </p:cNvPr>
          <p:cNvSpPr txBox="1"/>
          <p:nvPr/>
        </p:nvSpPr>
        <p:spPr>
          <a:xfrm>
            <a:off x="902676" y="2337063"/>
            <a:ext cx="1038664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самостоятельность и оригинальность (</a:t>
            </a:r>
            <a:r>
              <a:rPr lang="ru-RU" sz="2000" dirty="0">
                <a:ea typeface="Times New Roman" panose="02020603050405020304" pitchFamily="18" charset="0"/>
              </a:rPr>
              <a:t>использование ярких коротких цитат из книг, кинофильмов, писем и т.п., связанных с содержанием сочинения) 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должна отражать главную мысль конкурсного сочинения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должна соответствовать выбранному жанру его написания </a:t>
            </a:r>
            <a:endParaRPr lang="ru-RU" sz="2000" dirty="0">
              <a:effectLst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F4908A-44E6-4A49-A24B-67089B4B755B}"/>
              </a:ext>
            </a:extLst>
          </p:cNvPr>
          <p:cNvSpPr txBox="1"/>
          <p:nvPr/>
        </p:nvSpPr>
        <p:spPr>
          <a:xfrm>
            <a:off x="3330526" y="772930"/>
            <a:ext cx="6098344" cy="49795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lnSpc>
                <a:spcPct val="150000"/>
              </a:lnSpc>
              <a:defRPr sz="2000" b="1">
                <a:solidFill>
                  <a:srgbClr val="C00000"/>
                </a:solidFill>
                <a:effectLst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ФОРМУЛИРОВКА ТЕМЫ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69D9FE-5C25-447E-B75A-E66496A989A8}"/>
              </a:ext>
            </a:extLst>
          </p:cNvPr>
          <p:cNvSpPr txBox="1"/>
          <p:nvPr/>
        </p:nvSpPr>
        <p:spPr>
          <a:xfrm>
            <a:off x="7083081" y="5034456"/>
            <a:ext cx="445242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</a:lstStyle>
          <a:p>
            <a:r>
              <a:rPr lang="ru-RU" dirty="0"/>
              <a:t>«Звезда нашла героя!» (репортаж)</a:t>
            </a:r>
          </a:p>
          <a:p>
            <a:r>
              <a:rPr lang="ru-RU"/>
              <a:t>«Жили-были </a:t>
            </a:r>
            <a:r>
              <a:rPr lang="ru-RU" dirty="0"/>
              <a:t>два товарища…» (сказка)</a:t>
            </a:r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3459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076634-D41D-4968-B6BA-BBEFE1070975}"/>
              </a:ext>
            </a:extLst>
          </p:cNvPr>
          <p:cNvSpPr txBox="1"/>
          <p:nvPr/>
        </p:nvSpPr>
        <p:spPr>
          <a:xfrm>
            <a:off x="2748278" y="1382801"/>
            <a:ext cx="9443722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ea typeface="Times New Roman" panose="02020603050405020304" pitchFamily="18" charset="0"/>
              </a:rPr>
              <a:t>личные предпочтения обучающегося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ea typeface="Times New Roman" panose="02020603050405020304" pitchFamily="18" charset="0"/>
              </a:rPr>
              <a:t>целесообразное сочетание тематического направления, темы содержания и жанра.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AE9787-651C-431A-8258-33B7FF3A38FD}"/>
              </a:ext>
            </a:extLst>
          </p:cNvPr>
          <p:cNvSpPr txBox="1"/>
          <p:nvPr/>
        </p:nvSpPr>
        <p:spPr>
          <a:xfrm>
            <a:off x="739995" y="2592636"/>
            <a:ext cx="291787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рассказ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письмо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сказка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дневник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очерк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репортаж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интервью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эссе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заочная экскурсия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рецензия </a:t>
            </a:r>
            <a:endParaRPr lang="ru-RU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EC3BAE-D792-4295-80D7-2CBD71CB411D}"/>
              </a:ext>
            </a:extLst>
          </p:cNvPr>
          <p:cNvSpPr txBox="1"/>
          <p:nvPr/>
        </p:nvSpPr>
        <p:spPr>
          <a:xfrm>
            <a:off x="3330526" y="772930"/>
            <a:ext cx="6098344" cy="49795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lnSpc>
                <a:spcPct val="150000"/>
              </a:lnSpc>
              <a:defRPr sz="2000" b="1">
                <a:solidFill>
                  <a:srgbClr val="C00000"/>
                </a:solidFill>
                <a:effectLst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ВЫБОР ЖАНРА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46C560-919C-4CDA-A9E2-430510215BC7}"/>
              </a:ext>
            </a:extLst>
          </p:cNvPr>
          <p:cNvSpPr txBox="1"/>
          <p:nvPr/>
        </p:nvSpPr>
        <p:spPr>
          <a:xfrm>
            <a:off x="803508" y="2204390"/>
            <a:ext cx="13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Жанры: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AAF335-EDC4-48DD-B8E6-54B0EA7520EF}"/>
              </a:ext>
            </a:extLst>
          </p:cNvPr>
          <p:cNvSpPr txBox="1"/>
          <p:nvPr/>
        </p:nvSpPr>
        <p:spPr>
          <a:xfrm>
            <a:off x="3657870" y="2283658"/>
            <a:ext cx="4673990" cy="165942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800" dirty="0">
                <a:effectLst/>
              </a:rPr>
              <a:t>Деятельность поисковых отрядов и волонтерских организаций и участие молодежи в мероприятиях по сохранению и увековечению памяти о Великой Отечественной войне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1D2953-599C-4133-8BD3-251AB397D3F0}"/>
              </a:ext>
            </a:extLst>
          </p:cNvPr>
          <p:cNvSpPr txBox="1"/>
          <p:nvPr/>
        </p:nvSpPr>
        <p:spPr>
          <a:xfrm>
            <a:off x="8656780" y="3264336"/>
            <a:ext cx="2787287" cy="134088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800" dirty="0">
                <a:effectLst/>
              </a:rPr>
              <a:t>Рассказ, письмо, сказка, дневник, очерк, репортаж, интервью, эссе, заочная экскурсия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4" name="Стрелка: изогнутая вниз 13">
            <a:extLst>
              <a:ext uri="{FF2B5EF4-FFF2-40B4-BE49-F238E27FC236}">
                <a16:creationId xmlns:a16="http://schemas.microsoft.com/office/drawing/2014/main" id="{5B8A0306-53E1-47EF-BEA0-92CBA09B3750}"/>
              </a:ext>
            </a:extLst>
          </p:cNvPr>
          <p:cNvSpPr/>
          <p:nvPr/>
        </p:nvSpPr>
        <p:spPr>
          <a:xfrm rot="2337793">
            <a:off x="8581293" y="2405809"/>
            <a:ext cx="970671" cy="618099"/>
          </a:xfrm>
          <a:prstGeom prst="curved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F41999-11DF-41F0-8C08-9561B8AFC6D1}"/>
              </a:ext>
            </a:extLst>
          </p:cNvPr>
          <p:cNvSpPr txBox="1"/>
          <p:nvPr/>
        </p:nvSpPr>
        <p:spPr>
          <a:xfrm>
            <a:off x="6729633" y="4852543"/>
            <a:ext cx="467399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Дневник участника поискового отряда</a:t>
            </a:r>
          </a:p>
          <a:p>
            <a:r>
              <a:rPr lang="ru-RU" dirty="0"/>
              <a:t>Интервью с поисковиком</a:t>
            </a:r>
          </a:p>
          <a:p>
            <a:r>
              <a:rPr lang="ru-RU" dirty="0"/>
              <a:t>Заочная экскурсия по местам раскопок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96F9CA-73FB-4C34-9A99-93AD4ACD45E7}"/>
              </a:ext>
            </a:extLst>
          </p:cNvPr>
          <p:cNvSpPr txBox="1"/>
          <p:nvPr/>
        </p:nvSpPr>
        <p:spPr>
          <a:xfrm>
            <a:off x="934915" y="6197409"/>
            <a:ext cx="10527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! В методических рекомендациях для учителей литературы есть описания жанров !</a:t>
            </a:r>
          </a:p>
        </p:txBody>
      </p:sp>
      <p:pic>
        <p:nvPicPr>
          <p:cNvPr id="12" name="Рисунок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7616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4D4974-3C22-4E40-A3E0-859722C7837B}"/>
              </a:ext>
            </a:extLst>
          </p:cNvPr>
          <p:cNvSpPr txBox="1"/>
          <p:nvPr/>
        </p:nvSpPr>
        <p:spPr>
          <a:xfrm>
            <a:off x="3131512" y="821854"/>
            <a:ext cx="44994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000" b="1">
                <a:solidFill>
                  <a:srgbClr val="C00000"/>
                </a:solidFill>
                <a:effectLst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ТРЕБОВАНИЯ К ТЕКСТУ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D57CC0-7A02-477D-A0F1-5F78A241CFFF}"/>
              </a:ext>
            </a:extLst>
          </p:cNvPr>
          <p:cNvSpPr txBox="1"/>
          <p:nvPr/>
        </p:nvSpPr>
        <p:spPr>
          <a:xfrm>
            <a:off x="524300" y="2069573"/>
            <a:ext cx="8760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/>
              <a:t>Проза</a:t>
            </a:r>
            <a:r>
              <a:rPr lang="ru-RU" sz="2000" dirty="0"/>
              <a:t>  (поэтические тексты не рассматриваются)</a:t>
            </a:r>
          </a:p>
        </p:txBody>
      </p:sp>
      <p:pic>
        <p:nvPicPr>
          <p:cNvPr id="2049" name="image2.jpg">
            <a:extLst>
              <a:ext uri="{FF2B5EF4-FFF2-40B4-BE49-F238E27FC236}">
                <a16:creationId xmlns:a16="http://schemas.microsoft.com/office/drawing/2014/main" id="{923215C4-610E-4906-97DE-1584E268C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5" y="3178109"/>
            <a:ext cx="9525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F8B4392-8588-4A6E-B920-4D7208BAB8F6}"/>
              </a:ext>
            </a:extLst>
          </p:cNvPr>
          <p:cNvSpPr txBox="1"/>
          <p:nvPr/>
        </p:nvSpPr>
        <p:spPr>
          <a:xfrm>
            <a:off x="524300" y="2664454"/>
            <a:ext cx="114186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Font typeface="Wingdings" panose="05000000000000000000" pitchFamily="2" charset="2"/>
              <a:buChar char="q"/>
            </a:lvl1pPr>
          </a:lstStyle>
          <a:p>
            <a:r>
              <a:rPr lang="ru-RU" sz="2000" b="1" dirty="0"/>
              <a:t>Объем</a:t>
            </a:r>
            <a:r>
              <a:rPr lang="ru-RU" sz="2000" dirty="0"/>
              <a:t> (рекомендуемый):</a:t>
            </a:r>
          </a:p>
          <a:p>
            <a:pPr marL="0" indent="0">
              <a:buNone/>
            </a:pPr>
            <a:r>
              <a:rPr lang="ru-RU" sz="2000" dirty="0"/>
              <a:t>- обучающиеся 5-7 классов – 2-4 страницы;</a:t>
            </a:r>
          </a:p>
          <a:p>
            <a:pPr marL="0" indent="0">
              <a:buNone/>
            </a:pPr>
            <a:r>
              <a:rPr lang="ru-RU" sz="2000" dirty="0"/>
              <a:t>- обучающиеся 8-9 классов – 3-5 страниц;</a:t>
            </a:r>
          </a:p>
          <a:p>
            <a:pPr marL="0" indent="0">
              <a:buNone/>
            </a:pPr>
            <a:r>
              <a:rPr lang="ru-RU" sz="2000" dirty="0"/>
              <a:t>- обучающиеся образовательных организаций, реализующих программы среднего общего образования, в возрасте не старше 18 лет, включительно – 4-6 страниц.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12E3C1-1E9D-4873-9EEC-DA594492F9B4}"/>
              </a:ext>
            </a:extLst>
          </p:cNvPr>
          <p:cNvSpPr txBox="1"/>
          <p:nvPr/>
        </p:nvSpPr>
        <p:spPr>
          <a:xfrm>
            <a:off x="524300" y="6316428"/>
            <a:ext cx="10526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Font typeface="Wingdings" panose="05000000000000000000" pitchFamily="2" charset="2"/>
              <a:buChar char="q"/>
            </a:lvl1pPr>
          </a:lstStyle>
          <a:p>
            <a:r>
              <a:rPr lang="ru-RU" sz="2000" b="1" dirty="0"/>
              <a:t>Отсутствие некорректных заимствований </a:t>
            </a:r>
            <a:r>
              <a:rPr lang="ru-RU" sz="2000" dirty="0"/>
              <a:t>(не более 25 %)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B591E4-C0E5-4E62-B894-3AF331E73B94}"/>
              </a:ext>
            </a:extLst>
          </p:cNvPr>
          <p:cNvSpPr txBox="1"/>
          <p:nvPr/>
        </p:nvSpPr>
        <p:spPr>
          <a:xfrm>
            <a:off x="524300" y="4490441"/>
            <a:ext cx="116339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Font typeface="Wingdings" panose="05000000000000000000" pitchFamily="2" charset="2"/>
              <a:buChar char="q"/>
            </a:lvl1pPr>
          </a:lstStyle>
          <a:p>
            <a:r>
              <a:rPr lang="ru-RU" sz="2000" b="1" dirty="0"/>
              <a:t>Грамотность</a:t>
            </a:r>
            <a:r>
              <a:rPr lang="ru-RU" sz="2000" dirty="0"/>
              <a:t> сочинения:</a:t>
            </a:r>
          </a:p>
          <a:p>
            <a:pPr marL="0" indent="0">
              <a:buNone/>
            </a:pPr>
            <a:r>
              <a:rPr lang="ru-RU" sz="2000" dirty="0"/>
              <a:t>-  соблюдение орфографических норм русского языка;</a:t>
            </a:r>
          </a:p>
          <a:p>
            <a:pPr marL="0" indent="0">
              <a:buNone/>
            </a:pPr>
            <a:r>
              <a:rPr lang="ru-RU" sz="2000" dirty="0"/>
              <a:t>-  соблюдение пунктуационных норм русского языка;</a:t>
            </a:r>
          </a:p>
          <a:p>
            <a:pPr marL="0" indent="0">
              <a:buNone/>
            </a:pPr>
            <a:r>
              <a:rPr lang="ru-RU" sz="2000" dirty="0"/>
              <a:t>-  соблюдение языковых норм (правил употребления слов, грамматических форм и стилистических ресурсов).</a:t>
            </a:r>
          </a:p>
        </p:txBody>
      </p:sp>
      <p:pic>
        <p:nvPicPr>
          <p:cNvPr id="9" name="Рисунок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88298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920</Words>
  <Application>Microsoft Office PowerPoint</Application>
  <PresentationFormat>Широкоэкранный</PresentationFormat>
  <Paragraphs>101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Georgia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Несмелова Марина Леонидовна</dc:creator>
  <cp:lastModifiedBy>Елена Кондрашова</cp:lastModifiedBy>
  <cp:revision>21</cp:revision>
  <dcterms:created xsi:type="dcterms:W3CDTF">2021-01-28T17:47:02Z</dcterms:created>
  <dcterms:modified xsi:type="dcterms:W3CDTF">2021-01-31T15:04:51Z</dcterms:modified>
</cp:coreProperties>
</file>